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Mesh VPN is part of the Waitrex Systems product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demo slide. Creating a rule live takes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demo: creating a country route in 30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Comparison with Tailscale, the best-known WireGuard-based mesh solution. Based on their public documentation.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1874520"/>
            <a:ext cx="8229600" cy="292608"/>
          </a:xfrm>
          <a:prstGeom prst="rect">
            <a:avLst/>
          </a:prstGeom>
          <a:noFill/>
          <a:ln/>
        </p:spPr>
        <p:txBody>
          <a:bodyPr wrap="square" lIns="0" tIns="0" rIns="0" bIns="0" rtlCol="0" anchor="ctr"/>
          <a:lstStyle/>
          <a:p>
            <a:pPr indent="0" marL="0">
              <a:buNone/>
            </a:pPr>
            <a:r>
              <a:rPr lang="en-US" sz="1300" b="1" spc="300" kern="0" dirty="0">
                <a:solidFill>
                  <a:srgbClr val="35746E"/>
                </a:solidFill>
                <a:latin typeface="Calibri" pitchFamily="34" charset="0"/>
                <a:ea typeface="Calibri" pitchFamily="34" charset="-122"/>
                <a:cs typeface="Calibri" pitchFamily="34" charset="-120"/>
              </a:rPr>
              <a:t>MESH VPN</a:t>
            </a:r>
            <a:endParaRPr lang="en-US" sz="1300" dirty="0"/>
          </a:p>
        </p:txBody>
      </p:sp>
      <p:sp>
        <p:nvSpPr>
          <p:cNvPr id="3" name="Text 1"/>
          <p:cNvSpPr/>
          <p:nvPr/>
        </p:nvSpPr>
        <p:spPr>
          <a:xfrm>
            <a:off x="731520" y="2286000"/>
            <a:ext cx="10058400" cy="2286000"/>
          </a:xfrm>
          <a:prstGeom prst="rect">
            <a:avLst/>
          </a:prstGeom>
          <a:noFill/>
          <a:ln/>
        </p:spPr>
        <p:txBody>
          <a:bodyPr wrap="square" lIns="0" tIns="0" rIns="0" bIns="0" rtlCol="0" anchor="t"/>
          <a:lstStyle/>
          <a:p>
            <a:pPr indent="0" marL="0">
              <a:lnSpc>
                <a:spcPts val="5000"/>
              </a:lnSpc>
              <a:buNone/>
            </a:pPr>
            <a:r>
              <a:rPr lang="en-US" sz="4000" b="1" dirty="0">
                <a:solidFill>
                  <a:srgbClr val="111111"/>
                </a:solidFill>
                <a:latin typeface="Arial" pitchFamily="34" charset="0"/>
                <a:ea typeface="Arial" pitchFamily="34" charset="-122"/>
                <a:cs typeface="Arial" pitchFamily="34" charset="-120"/>
              </a:rPr>
              <a:t>A private network
across the planet.
</a:t>
            </a:r>
            <a:pPr indent="0" marL="0">
              <a:lnSpc>
                <a:spcPts val="5000"/>
              </a:lnSpc>
              <a:buNone/>
            </a:pPr>
            <a:r>
              <a:rPr lang="en-US" sz="4000" b="1" dirty="0">
                <a:solidFill>
                  <a:srgbClr val="35746E"/>
                </a:solidFill>
                <a:latin typeface="Arial" pitchFamily="34" charset="0"/>
                <a:ea typeface="Arial" pitchFamily="34" charset="-122"/>
                <a:cs typeface="Arial" pitchFamily="34" charset="-120"/>
              </a:rPr>
              <a:t>Deployment — minutes.</a:t>
            </a:r>
            <a:endParaRPr lang="en-US" sz="4000" dirty="0"/>
          </a:p>
        </p:txBody>
      </p:sp>
      <p:sp>
        <p:nvSpPr>
          <p:cNvPr id="4" name="Text 2"/>
          <p:cNvSpPr/>
          <p:nvPr/>
        </p:nvSpPr>
        <p:spPr>
          <a:xfrm>
            <a:off x="731520" y="4709160"/>
            <a:ext cx="7680960" cy="914400"/>
          </a:xfrm>
          <a:prstGeom prst="rect">
            <a:avLst/>
          </a:prstGeom>
          <a:noFill/>
          <a:ln/>
        </p:spPr>
        <p:txBody>
          <a:bodyPr wrap="square" lIns="0" tIns="0" rIns="0" bIns="0" rtlCol="0" anchor="ctr"/>
          <a:lstStyle/>
          <a:p>
            <a:pPr indent="0" marL="0">
              <a:lnSpc>
                <a:spcPts val="2400"/>
              </a:lnSpc>
              <a:buNone/>
            </a:pPr>
            <a:r>
              <a:rPr lang="en-US" sz="1600" dirty="0">
                <a:solidFill>
                  <a:srgbClr val="4D5562"/>
                </a:solidFill>
                <a:latin typeface="Calibri" pitchFamily="34" charset="0"/>
                <a:ea typeface="Calibri" pitchFamily="34" charset="-122"/>
                <a:cs typeface="Calibri" pitchFamily="34" charset="-120"/>
              </a:rPr>
              <a:t>Virtual mesh networks at OSI Layer 3. Connect servers, data centers and offices into a single secure, high-speed network — with routing by traffic destination and management from the SPA Dashboard.</a:t>
            </a:r>
            <a:endParaRPr lang="en-US" sz="1600" dirty="0"/>
          </a:p>
        </p:txBody>
      </p:sp>
      <p:sp>
        <p:nvSpPr>
          <p:cNvPr id="5" name="Shape 3"/>
          <p:cNvSpPr/>
          <p:nvPr/>
        </p:nvSpPr>
        <p:spPr>
          <a:xfrm>
            <a:off x="731520" y="5806440"/>
            <a:ext cx="2331720" cy="0"/>
          </a:xfrm>
          <a:prstGeom prst="line">
            <a:avLst/>
          </a:prstGeom>
          <a:noFill/>
          <a:ln w="28575">
            <a:solidFill>
              <a:srgbClr val="35746E"/>
            </a:solidFill>
            <a:prstDash val="solid"/>
          </a:ln>
        </p:spPr>
      </p:sp>
      <p:sp>
        <p:nvSpPr>
          <p:cNvPr id="6" name="Text 4"/>
          <p:cNvSpPr/>
          <p:nvPr/>
        </p:nvSpPr>
        <p:spPr>
          <a:xfrm>
            <a:off x="731520" y="5897880"/>
            <a:ext cx="2331720" cy="411480"/>
          </a:xfrm>
          <a:prstGeom prst="rect">
            <a:avLst/>
          </a:prstGeom>
          <a:noFill/>
          <a:ln/>
        </p:spPr>
        <p:txBody>
          <a:bodyPr wrap="square" lIns="0" tIns="0" rIns="0" bIns="0" rtlCol="0" anchor="t"/>
          <a:lstStyle/>
          <a:p>
            <a:pPr indent="0" marL="0">
              <a:buNone/>
            </a:pPr>
            <a:r>
              <a:rPr lang="en-US" sz="2200" b="1" dirty="0">
                <a:solidFill>
                  <a:srgbClr val="111111"/>
                </a:solidFill>
                <a:latin typeface="Arial" pitchFamily="34" charset="0"/>
                <a:ea typeface="Arial" pitchFamily="34" charset="-122"/>
                <a:cs typeface="Arial" pitchFamily="34" charset="-120"/>
              </a:rPr>
              <a:t>&lt; 1 ms</a:t>
            </a:r>
            <a:endParaRPr lang="en-US" sz="2200" dirty="0"/>
          </a:p>
        </p:txBody>
      </p:sp>
      <p:sp>
        <p:nvSpPr>
          <p:cNvPr id="7" name="Text 5"/>
          <p:cNvSpPr/>
          <p:nvPr/>
        </p:nvSpPr>
        <p:spPr>
          <a:xfrm>
            <a:off x="731520" y="6345936"/>
            <a:ext cx="2331720" cy="256032"/>
          </a:xfrm>
          <a:prstGeom prst="rect">
            <a:avLst/>
          </a:prstGeom>
          <a:noFill/>
          <a:ln/>
        </p:spPr>
        <p:txBody>
          <a:bodyPr wrap="square" lIns="0" tIns="0" rIns="0" bIns="0" rtlCol="0" anchor="ctr"/>
          <a:lstStyle/>
          <a:p>
            <a:pPr indent="0" marL="0">
              <a:buNone/>
            </a:pPr>
            <a:r>
              <a:rPr lang="en-US" sz="1200" dirty="0">
                <a:solidFill>
                  <a:srgbClr val="4D5562"/>
                </a:solidFill>
                <a:latin typeface="Calibri" pitchFamily="34" charset="0"/>
                <a:ea typeface="Calibri" pitchFamily="34" charset="-122"/>
                <a:cs typeface="Calibri" pitchFamily="34" charset="-120"/>
              </a:rPr>
              <a:t>overhead</a:t>
            </a:r>
            <a:endParaRPr lang="en-US" sz="1200" dirty="0"/>
          </a:p>
        </p:txBody>
      </p:sp>
      <p:sp>
        <p:nvSpPr>
          <p:cNvPr id="8" name="Shape 6"/>
          <p:cNvSpPr/>
          <p:nvPr/>
        </p:nvSpPr>
        <p:spPr>
          <a:xfrm>
            <a:off x="3383280" y="5806440"/>
            <a:ext cx="2331720" cy="0"/>
          </a:xfrm>
          <a:prstGeom prst="line">
            <a:avLst/>
          </a:prstGeom>
          <a:noFill/>
          <a:ln w="28575">
            <a:solidFill>
              <a:srgbClr val="35746E"/>
            </a:solidFill>
            <a:prstDash val="solid"/>
          </a:ln>
        </p:spPr>
      </p:sp>
      <p:sp>
        <p:nvSpPr>
          <p:cNvPr id="9" name="Text 7"/>
          <p:cNvSpPr/>
          <p:nvPr/>
        </p:nvSpPr>
        <p:spPr>
          <a:xfrm>
            <a:off x="3383280" y="5897880"/>
            <a:ext cx="2331720" cy="411480"/>
          </a:xfrm>
          <a:prstGeom prst="rect">
            <a:avLst/>
          </a:prstGeom>
          <a:noFill/>
          <a:ln/>
        </p:spPr>
        <p:txBody>
          <a:bodyPr wrap="square" lIns="0" tIns="0" rIns="0" bIns="0" rtlCol="0" anchor="t"/>
          <a:lstStyle/>
          <a:p>
            <a:pPr indent="0" marL="0">
              <a:buNone/>
            </a:pPr>
            <a:r>
              <a:rPr lang="en-US" sz="2200" b="1" dirty="0">
                <a:solidFill>
                  <a:srgbClr val="111111"/>
                </a:solidFill>
                <a:latin typeface="Arial" pitchFamily="34" charset="0"/>
                <a:ea typeface="Arial" pitchFamily="34" charset="-122"/>
                <a:cs typeface="Arial" pitchFamily="34" charset="-120"/>
              </a:rPr>
              <a:t>L3</a:t>
            </a:r>
            <a:endParaRPr lang="en-US" sz="2200" dirty="0"/>
          </a:p>
        </p:txBody>
      </p:sp>
      <p:sp>
        <p:nvSpPr>
          <p:cNvPr id="10" name="Text 8"/>
          <p:cNvSpPr/>
          <p:nvPr/>
        </p:nvSpPr>
        <p:spPr>
          <a:xfrm>
            <a:off x="3383280" y="6345936"/>
            <a:ext cx="2331720" cy="256032"/>
          </a:xfrm>
          <a:prstGeom prst="rect">
            <a:avLst/>
          </a:prstGeom>
          <a:noFill/>
          <a:ln/>
        </p:spPr>
        <p:txBody>
          <a:bodyPr wrap="square" lIns="0" tIns="0" rIns="0" bIns="0" rtlCol="0" anchor="ctr"/>
          <a:lstStyle/>
          <a:p>
            <a:pPr indent="0" marL="0">
              <a:buNone/>
            </a:pPr>
            <a:r>
              <a:rPr lang="en-US" sz="1200" dirty="0">
                <a:solidFill>
                  <a:srgbClr val="4D5562"/>
                </a:solidFill>
                <a:latin typeface="Calibri" pitchFamily="34" charset="0"/>
                <a:ea typeface="Calibri" pitchFamily="34" charset="-122"/>
                <a:cs typeface="Calibri" pitchFamily="34" charset="-120"/>
              </a:rPr>
              <a:t>OSI layer</a:t>
            </a:r>
            <a:endParaRPr lang="en-US" sz="1200" dirty="0"/>
          </a:p>
        </p:txBody>
      </p:sp>
      <p:sp>
        <p:nvSpPr>
          <p:cNvPr id="11" name="Shape 9"/>
          <p:cNvSpPr/>
          <p:nvPr/>
        </p:nvSpPr>
        <p:spPr>
          <a:xfrm>
            <a:off x="6035040" y="5806440"/>
            <a:ext cx="2331720" cy="0"/>
          </a:xfrm>
          <a:prstGeom prst="line">
            <a:avLst/>
          </a:prstGeom>
          <a:noFill/>
          <a:ln w="28575">
            <a:solidFill>
              <a:srgbClr val="35746E"/>
            </a:solidFill>
            <a:prstDash val="solid"/>
          </a:ln>
        </p:spPr>
      </p:sp>
      <p:sp>
        <p:nvSpPr>
          <p:cNvPr id="12" name="Text 10"/>
          <p:cNvSpPr/>
          <p:nvPr/>
        </p:nvSpPr>
        <p:spPr>
          <a:xfrm>
            <a:off x="6035040" y="5897880"/>
            <a:ext cx="2331720" cy="411480"/>
          </a:xfrm>
          <a:prstGeom prst="rect">
            <a:avLst/>
          </a:prstGeom>
          <a:noFill/>
          <a:ln/>
        </p:spPr>
        <p:txBody>
          <a:bodyPr wrap="square" lIns="0" tIns="0" rIns="0" bIns="0" rtlCol="0" anchor="t"/>
          <a:lstStyle/>
          <a:p>
            <a:pPr indent="0" marL="0">
              <a:buNone/>
            </a:pPr>
            <a:r>
              <a:rPr lang="en-US" sz="2200" b="1" dirty="0">
                <a:solidFill>
                  <a:srgbClr val="111111"/>
                </a:solidFill>
                <a:latin typeface="Arial" pitchFamily="34" charset="0"/>
                <a:ea typeface="Arial" pitchFamily="34" charset="-122"/>
                <a:cs typeface="Arial" pitchFamily="34" charset="-120"/>
              </a:rPr>
              <a:t>N × N</a:t>
            </a:r>
            <a:endParaRPr lang="en-US" sz="2200" dirty="0"/>
          </a:p>
        </p:txBody>
      </p:sp>
      <p:sp>
        <p:nvSpPr>
          <p:cNvPr id="13" name="Text 11"/>
          <p:cNvSpPr/>
          <p:nvPr/>
        </p:nvSpPr>
        <p:spPr>
          <a:xfrm>
            <a:off x="6035040" y="6345936"/>
            <a:ext cx="2331720" cy="256032"/>
          </a:xfrm>
          <a:prstGeom prst="rect">
            <a:avLst/>
          </a:prstGeom>
          <a:noFill/>
          <a:ln/>
        </p:spPr>
        <p:txBody>
          <a:bodyPr wrap="square" lIns="0" tIns="0" rIns="0" bIns="0" rtlCol="0" anchor="ctr"/>
          <a:lstStyle/>
          <a:p>
            <a:pPr indent="0" marL="0">
              <a:buNone/>
            </a:pPr>
            <a:r>
              <a:rPr lang="en-US" sz="1200" dirty="0">
                <a:solidFill>
                  <a:srgbClr val="4D5562"/>
                </a:solidFill>
                <a:latin typeface="Calibri" pitchFamily="34" charset="0"/>
                <a:ea typeface="Calibri" pitchFamily="34" charset="-122"/>
                <a:cs typeface="Calibri" pitchFamily="34" charset="-120"/>
              </a:rPr>
              <a:t>connectivity</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219456"/>
            <a:ext cx="10698480" cy="274320"/>
          </a:xfrm>
          <a:prstGeom prst="rect">
            <a:avLst/>
          </a:prstGeom>
          <a:noFill/>
          <a:ln/>
        </p:spPr>
        <p:txBody>
          <a:bodyPr wrap="square" lIns="0" tIns="0" rIns="0" bIns="0" rtlCol="0" anchor="ctr"/>
          <a:lstStyle/>
          <a:p>
            <a:pPr indent="0" marL="0">
              <a:buNone/>
            </a:pPr>
            <a:r>
              <a:rPr lang="en-US" sz="1200" b="1" spc="200" kern="0" dirty="0">
                <a:solidFill>
                  <a:srgbClr val="35746E"/>
                </a:solidFill>
                <a:latin typeface="Calibri" pitchFamily="34" charset="0"/>
                <a:ea typeface="Calibri" pitchFamily="34" charset="-122"/>
                <a:cs typeface="Calibri" pitchFamily="34" charset="-120"/>
              </a:rPr>
              <a:t>THE PROBLEM</a:t>
            </a:r>
            <a:endParaRPr lang="en-US" sz="1200" dirty="0"/>
          </a:p>
        </p:txBody>
      </p:sp>
      <p:sp>
        <p:nvSpPr>
          <p:cNvPr id="3" name="Text 1"/>
          <p:cNvSpPr/>
          <p:nvPr/>
        </p:nvSpPr>
        <p:spPr>
          <a:xfrm>
            <a:off x="731520" y="585216"/>
            <a:ext cx="10698480" cy="1143000"/>
          </a:xfrm>
          <a:prstGeom prst="rect">
            <a:avLst/>
          </a:prstGeom>
          <a:noFill/>
          <a:ln/>
        </p:spPr>
        <p:txBody>
          <a:bodyPr wrap="square" lIns="0" tIns="0" rIns="0" bIns="0" rtlCol="0" anchor="t"/>
          <a:lstStyle/>
          <a:p>
            <a:pPr indent="0" marL="0">
              <a:lnSpc>
                <a:spcPts val="3800"/>
              </a:lnSpc>
              <a:buNone/>
            </a:pPr>
            <a:r>
              <a:rPr lang="en-US" sz="3200" b="1" dirty="0">
                <a:solidFill>
                  <a:srgbClr val="111111"/>
                </a:solidFill>
                <a:latin typeface="Arial" pitchFamily="34" charset="0"/>
                <a:ea typeface="Arial" pitchFamily="34" charset="-122"/>
                <a:cs typeface="Arial" pitchFamily="34" charset="-120"/>
              </a:rPr>
              <a:t>Where the corporate network stops working</a:t>
            </a:r>
            <a:endParaRPr lang="en-US" sz="3200" dirty="0"/>
          </a:p>
        </p:txBody>
      </p:sp>
      <p:sp>
        <p:nvSpPr>
          <p:cNvPr id="4" name="Shape 2"/>
          <p:cNvSpPr/>
          <p:nvPr/>
        </p:nvSpPr>
        <p:spPr>
          <a:xfrm>
            <a:off x="731520" y="1828800"/>
            <a:ext cx="3291840" cy="3291840"/>
          </a:xfrm>
          <a:prstGeom prst="rect">
            <a:avLst/>
          </a:prstGeom>
          <a:solidFill>
            <a:srgbClr val="FFFFFF"/>
          </a:solidFill>
          <a:ln w="9525">
            <a:solidFill>
              <a:srgbClr val="D5D3CC"/>
            </a:solidFill>
            <a:prstDash val="solid"/>
          </a:ln>
        </p:spPr>
      </p:sp>
      <p:sp>
        <p:nvSpPr>
          <p:cNvPr id="5" name="Text 3"/>
          <p:cNvSpPr/>
          <p:nvPr/>
        </p:nvSpPr>
        <p:spPr>
          <a:xfrm>
            <a:off x="1051560" y="2121408"/>
            <a:ext cx="640080" cy="640080"/>
          </a:xfrm>
          <a:prstGeom prst="ellipse">
            <a:avLst/>
          </a:prstGeom>
          <a:solidFill>
            <a:srgbClr val="35746E"/>
          </a:solidFill>
          <a:ln>
            <a:solidFill>
              <a:srgbClr val="35746E"/>
            </a:solid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01</a:t>
            </a:r>
            <a:endParaRPr lang="en-US" sz="1500" dirty="0"/>
          </a:p>
        </p:txBody>
      </p:sp>
      <p:sp>
        <p:nvSpPr>
          <p:cNvPr id="6" name="Text 4"/>
          <p:cNvSpPr/>
          <p:nvPr/>
        </p:nvSpPr>
        <p:spPr>
          <a:xfrm>
            <a:off x="1051560" y="2944368"/>
            <a:ext cx="2651760" cy="777240"/>
          </a:xfrm>
          <a:prstGeom prst="rect">
            <a:avLst/>
          </a:prstGeom>
          <a:noFill/>
          <a:ln/>
        </p:spPr>
        <p:txBody>
          <a:bodyPr wrap="square" lIns="0" tIns="0" rIns="0" bIns="0" rtlCol="0" anchor="t"/>
          <a:lstStyle/>
          <a:p>
            <a:pPr indent="0" marL="0">
              <a:lnSpc>
                <a:spcPts val="2200"/>
              </a:lnSpc>
              <a:buNone/>
            </a:pPr>
            <a:r>
              <a:rPr lang="en-US" sz="1700" b="1" dirty="0">
                <a:solidFill>
                  <a:srgbClr val="111111"/>
                </a:solidFill>
                <a:latin typeface="Arial" pitchFamily="34" charset="0"/>
                <a:ea typeface="Arial" pitchFamily="34" charset="-122"/>
                <a:cs typeface="Arial" pitchFamily="34" charset="-120"/>
              </a:rPr>
              <a:t>The connection is detected by DPI</a:t>
            </a:r>
            <a:endParaRPr lang="en-US" sz="1700" dirty="0"/>
          </a:p>
        </p:txBody>
      </p:sp>
      <p:sp>
        <p:nvSpPr>
          <p:cNvPr id="7" name="Text 5"/>
          <p:cNvSpPr/>
          <p:nvPr/>
        </p:nvSpPr>
        <p:spPr>
          <a:xfrm>
            <a:off x="1051560" y="3794760"/>
            <a:ext cx="2651760" cy="1188720"/>
          </a:xfrm>
          <a:prstGeom prst="rect">
            <a:avLst/>
          </a:prstGeom>
          <a:noFill/>
          <a:ln/>
        </p:spPr>
        <p:txBody>
          <a:bodyPr wrap="square" lIns="0" tIns="0" rIns="0" bIns="0" rtlCol="0" anchor="t"/>
          <a:lstStyle/>
          <a:p>
            <a:pPr indent="0" marL="0">
              <a:lnSpc>
                <a:spcPts val="1800"/>
              </a:lnSpc>
              <a:buNone/>
            </a:pPr>
            <a:r>
              <a:rPr lang="en-US" sz="1300" dirty="0">
                <a:solidFill>
                  <a:srgbClr val="4D5562"/>
                </a:solidFill>
                <a:latin typeface="Calibri" pitchFamily="34" charset="0"/>
                <a:ea typeface="Calibri" pitchFamily="34" charset="-122"/>
                <a:cs typeface="Calibri" pitchFamily="34" charset="-120"/>
              </a:rPr>
              <a:t>WireGuard and IPsec have a fixed connection-setup signature. On filtered networks the tunnel never comes up — the rule is written against a constant marker.</a:t>
            </a:r>
            <a:endParaRPr lang="en-US" sz="1300" dirty="0"/>
          </a:p>
        </p:txBody>
      </p:sp>
      <p:sp>
        <p:nvSpPr>
          <p:cNvPr id="8" name="Shape 6"/>
          <p:cNvSpPr/>
          <p:nvPr/>
        </p:nvSpPr>
        <p:spPr>
          <a:xfrm>
            <a:off x="4343400" y="1828800"/>
            <a:ext cx="3291840" cy="3291840"/>
          </a:xfrm>
          <a:prstGeom prst="rect">
            <a:avLst/>
          </a:prstGeom>
          <a:solidFill>
            <a:srgbClr val="FFFFFF"/>
          </a:solidFill>
          <a:ln w="9525">
            <a:solidFill>
              <a:srgbClr val="D5D3CC"/>
            </a:solidFill>
            <a:prstDash val="solid"/>
          </a:ln>
        </p:spPr>
      </p:sp>
      <p:sp>
        <p:nvSpPr>
          <p:cNvPr id="9" name="Text 7"/>
          <p:cNvSpPr/>
          <p:nvPr/>
        </p:nvSpPr>
        <p:spPr>
          <a:xfrm>
            <a:off x="4663440" y="2121408"/>
            <a:ext cx="640080" cy="640080"/>
          </a:xfrm>
          <a:prstGeom prst="ellipse">
            <a:avLst/>
          </a:prstGeom>
          <a:solidFill>
            <a:srgbClr val="35746E"/>
          </a:solidFill>
          <a:ln>
            <a:solidFill>
              <a:srgbClr val="35746E"/>
            </a:solid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02</a:t>
            </a:r>
            <a:endParaRPr lang="en-US" sz="1500" dirty="0"/>
          </a:p>
        </p:txBody>
      </p:sp>
      <p:sp>
        <p:nvSpPr>
          <p:cNvPr id="10" name="Text 8"/>
          <p:cNvSpPr/>
          <p:nvPr/>
        </p:nvSpPr>
        <p:spPr>
          <a:xfrm>
            <a:off x="4663440" y="2944368"/>
            <a:ext cx="2651760" cy="777240"/>
          </a:xfrm>
          <a:prstGeom prst="rect">
            <a:avLst/>
          </a:prstGeom>
          <a:noFill/>
          <a:ln/>
        </p:spPr>
        <p:txBody>
          <a:bodyPr wrap="square" lIns="0" tIns="0" rIns="0" bIns="0" rtlCol="0" anchor="t"/>
          <a:lstStyle/>
          <a:p>
            <a:pPr indent="0" marL="0">
              <a:lnSpc>
                <a:spcPts val="2200"/>
              </a:lnSpc>
              <a:buNone/>
            </a:pPr>
            <a:r>
              <a:rPr lang="en-US" sz="1700" b="1" dirty="0">
                <a:solidFill>
                  <a:srgbClr val="111111"/>
                </a:solidFill>
                <a:latin typeface="Arial" pitchFamily="34" charset="0"/>
                <a:ea typeface="Arial" pitchFamily="34" charset="-122"/>
                <a:cs typeface="Arial" pitchFamily="34" charset="-120"/>
              </a:rPr>
              <a:t>Deployment turns into a project</a:t>
            </a:r>
            <a:endParaRPr lang="en-US" sz="1700" dirty="0"/>
          </a:p>
        </p:txBody>
      </p:sp>
      <p:sp>
        <p:nvSpPr>
          <p:cNvPr id="11" name="Text 9"/>
          <p:cNvSpPr/>
          <p:nvPr/>
        </p:nvSpPr>
        <p:spPr>
          <a:xfrm>
            <a:off x="4663440" y="3794760"/>
            <a:ext cx="2651760" cy="1188720"/>
          </a:xfrm>
          <a:prstGeom prst="rect">
            <a:avLst/>
          </a:prstGeom>
          <a:noFill/>
          <a:ln/>
        </p:spPr>
        <p:txBody>
          <a:bodyPr wrap="square" lIns="0" tIns="0" rIns="0" bIns="0" rtlCol="0" anchor="t"/>
          <a:lstStyle/>
          <a:p>
            <a:pPr indent="0" marL="0">
              <a:lnSpc>
                <a:spcPts val="1800"/>
              </a:lnSpc>
              <a:buNone/>
            </a:pPr>
            <a:r>
              <a:rPr lang="en-US" sz="1300" dirty="0">
                <a:solidFill>
                  <a:srgbClr val="4D5562"/>
                </a:solidFill>
                <a:latin typeface="Calibri" pitchFamily="34" charset="0"/>
                <a:ea typeface="Calibri" pitchFamily="34" charset="-122"/>
                <a:cs typeface="Calibri" pitchFamily="34" charset="-120"/>
              </a:rPr>
              <a:t>Classic solutions require a separate fleet of servers, supporting software and months of integrator work.</a:t>
            </a:r>
            <a:endParaRPr lang="en-US" sz="1300" dirty="0"/>
          </a:p>
        </p:txBody>
      </p:sp>
      <p:sp>
        <p:nvSpPr>
          <p:cNvPr id="12" name="Shape 10"/>
          <p:cNvSpPr/>
          <p:nvPr/>
        </p:nvSpPr>
        <p:spPr>
          <a:xfrm>
            <a:off x="7955280" y="1828800"/>
            <a:ext cx="3291840" cy="3291840"/>
          </a:xfrm>
          <a:prstGeom prst="rect">
            <a:avLst/>
          </a:prstGeom>
          <a:solidFill>
            <a:srgbClr val="FFFFFF"/>
          </a:solidFill>
          <a:ln w="9525">
            <a:solidFill>
              <a:srgbClr val="D5D3CC"/>
            </a:solidFill>
            <a:prstDash val="solid"/>
          </a:ln>
        </p:spPr>
      </p:sp>
      <p:sp>
        <p:nvSpPr>
          <p:cNvPr id="13" name="Text 11"/>
          <p:cNvSpPr/>
          <p:nvPr/>
        </p:nvSpPr>
        <p:spPr>
          <a:xfrm>
            <a:off x="8275320" y="2121408"/>
            <a:ext cx="640080" cy="640080"/>
          </a:xfrm>
          <a:prstGeom prst="ellipse">
            <a:avLst/>
          </a:prstGeom>
          <a:solidFill>
            <a:srgbClr val="35746E"/>
          </a:solidFill>
          <a:ln>
            <a:solidFill>
              <a:srgbClr val="35746E"/>
            </a:solid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03</a:t>
            </a:r>
            <a:endParaRPr lang="en-US" sz="1500" dirty="0"/>
          </a:p>
        </p:txBody>
      </p:sp>
      <p:sp>
        <p:nvSpPr>
          <p:cNvPr id="14" name="Text 12"/>
          <p:cNvSpPr/>
          <p:nvPr/>
        </p:nvSpPr>
        <p:spPr>
          <a:xfrm>
            <a:off x="8275320" y="2944368"/>
            <a:ext cx="2651760" cy="777240"/>
          </a:xfrm>
          <a:prstGeom prst="rect">
            <a:avLst/>
          </a:prstGeom>
          <a:noFill/>
          <a:ln/>
        </p:spPr>
        <p:txBody>
          <a:bodyPr wrap="square" lIns="0" tIns="0" rIns="0" bIns="0" rtlCol="0" anchor="t"/>
          <a:lstStyle/>
          <a:p>
            <a:pPr indent="0" marL="0">
              <a:lnSpc>
                <a:spcPts val="2200"/>
              </a:lnSpc>
              <a:buNone/>
            </a:pPr>
            <a:r>
              <a:rPr lang="en-US" sz="1700" b="1" dirty="0">
                <a:solidFill>
                  <a:srgbClr val="111111"/>
                </a:solidFill>
                <a:latin typeface="Arial" pitchFamily="34" charset="0"/>
                <a:ea typeface="Arial" pitchFamily="34" charset="-122"/>
                <a:cs typeface="Arial" pitchFamily="34" charset="-120"/>
              </a:rPr>
              <a:t>Changes require an engineer</a:t>
            </a:r>
            <a:endParaRPr lang="en-US" sz="1700" dirty="0"/>
          </a:p>
        </p:txBody>
      </p:sp>
      <p:sp>
        <p:nvSpPr>
          <p:cNvPr id="15" name="Text 13"/>
          <p:cNvSpPr/>
          <p:nvPr/>
        </p:nvSpPr>
        <p:spPr>
          <a:xfrm>
            <a:off x="8275320" y="3794760"/>
            <a:ext cx="2651760" cy="1188720"/>
          </a:xfrm>
          <a:prstGeom prst="rect">
            <a:avLst/>
          </a:prstGeom>
          <a:noFill/>
          <a:ln/>
        </p:spPr>
        <p:txBody>
          <a:bodyPr wrap="square" lIns="0" tIns="0" rIns="0" bIns="0" rtlCol="0" anchor="t"/>
          <a:lstStyle/>
          <a:p>
            <a:pPr indent="0" marL="0">
              <a:lnSpc>
                <a:spcPts val="1800"/>
              </a:lnSpc>
              <a:buNone/>
            </a:pPr>
            <a:r>
              <a:rPr lang="en-US" sz="1300" dirty="0">
                <a:solidFill>
                  <a:srgbClr val="4D5562"/>
                </a:solidFill>
                <a:latin typeface="Calibri" pitchFamily="34" charset="0"/>
                <a:ea typeface="Calibri" pitchFamily="34" charset="-122"/>
                <a:cs typeface="Calibri" pitchFamily="34" charset="-120"/>
              </a:rPr>
              <a:t>Rules are stored in configuration files on the nodes. Changing a route for a single branch takes a dedicated specialist.</a:t>
            </a:r>
            <a:endParaRPr lang="en-US" sz="1300" dirty="0"/>
          </a:p>
        </p:txBody>
      </p:sp>
      <p:sp>
        <p:nvSpPr>
          <p:cNvPr id="16" name="Text 14"/>
          <p:cNvSpPr/>
          <p:nvPr/>
        </p:nvSpPr>
        <p:spPr>
          <a:xfrm>
            <a:off x="731520" y="5440680"/>
            <a:ext cx="10698480" cy="365760"/>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Mesh VPN closes all three with a single product.</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219456"/>
            <a:ext cx="10698480" cy="274320"/>
          </a:xfrm>
          <a:prstGeom prst="rect">
            <a:avLst/>
          </a:prstGeom>
          <a:noFill/>
          <a:ln/>
        </p:spPr>
        <p:txBody>
          <a:bodyPr wrap="square" lIns="0" tIns="0" rIns="0" bIns="0" rtlCol="0" anchor="ctr"/>
          <a:lstStyle/>
          <a:p>
            <a:pPr indent="0" marL="0">
              <a:buNone/>
            </a:pPr>
            <a:r>
              <a:rPr lang="en-US" sz="1200" b="1" spc="200" kern="0" dirty="0">
                <a:solidFill>
                  <a:srgbClr val="35746E"/>
                </a:solidFill>
                <a:latin typeface="Calibri" pitchFamily="34" charset="0"/>
                <a:ea typeface="Calibri" pitchFamily="34" charset="-122"/>
                <a:cs typeface="Calibri" pitchFamily="34" charset="-120"/>
              </a:rPr>
              <a:t>TECHNOLOGY</a:t>
            </a:r>
            <a:endParaRPr lang="en-US" sz="1200" dirty="0"/>
          </a:p>
        </p:txBody>
      </p:sp>
      <p:sp>
        <p:nvSpPr>
          <p:cNvPr id="3" name="Text 1"/>
          <p:cNvSpPr/>
          <p:nvPr/>
        </p:nvSpPr>
        <p:spPr>
          <a:xfrm>
            <a:off x="731520" y="585216"/>
            <a:ext cx="10698480" cy="1143000"/>
          </a:xfrm>
          <a:prstGeom prst="rect">
            <a:avLst/>
          </a:prstGeom>
          <a:noFill/>
          <a:ln/>
        </p:spPr>
        <p:txBody>
          <a:bodyPr wrap="square" lIns="0" tIns="0" rIns="0" bIns="0" rtlCol="0" anchor="t"/>
          <a:lstStyle/>
          <a:p>
            <a:pPr indent="0" marL="0">
              <a:lnSpc>
                <a:spcPts val="3800"/>
              </a:lnSpc>
              <a:buNone/>
            </a:pPr>
            <a:r>
              <a:rPr lang="en-US" sz="3200" b="1" dirty="0">
                <a:solidFill>
                  <a:srgbClr val="111111"/>
                </a:solidFill>
                <a:latin typeface="Arial" pitchFamily="34" charset="0"/>
                <a:ea typeface="Arial" pitchFamily="34" charset="-122"/>
                <a:cs typeface="Arial" pitchFamily="34" charset="-120"/>
              </a:rPr>
              <a:t>What the organization gets</a:t>
            </a:r>
            <a:endParaRPr lang="en-US" sz="3200" dirty="0"/>
          </a:p>
        </p:txBody>
      </p:sp>
      <p:sp>
        <p:nvSpPr>
          <p:cNvPr id="4" name="Shape 2"/>
          <p:cNvSpPr/>
          <p:nvPr/>
        </p:nvSpPr>
        <p:spPr>
          <a:xfrm>
            <a:off x="758952" y="2157984"/>
            <a:ext cx="274320" cy="274320"/>
          </a:xfrm>
          <a:prstGeom prst="ellipse">
            <a:avLst/>
          </a:prstGeom>
          <a:solidFill>
            <a:srgbClr val="35746E"/>
          </a:solidFill>
          <a:ln w="12700">
            <a:solidFill>
              <a:srgbClr val="35746E"/>
            </a:solidFill>
            <a:prstDash val="solid"/>
          </a:ln>
        </p:spPr>
      </p:sp>
      <p:sp>
        <p:nvSpPr>
          <p:cNvPr id="5" name="Text 3"/>
          <p:cNvSpPr/>
          <p:nvPr/>
        </p:nvSpPr>
        <p:spPr>
          <a:xfrm>
            <a:off x="1280160" y="2011680"/>
            <a:ext cx="4297680" cy="658368"/>
          </a:xfrm>
          <a:prstGeom prst="rect">
            <a:avLst/>
          </a:prstGeom>
          <a:noFill/>
          <a:ln/>
        </p:spPr>
        <p:txBody>
          <a:bodyPr wrap="square" lIns="0" tIns="0" rIns="0" bIns="0" rtlCol="0" anchor="t"/>
          <a:lstStyle/>
          <a:p>
            <a:pPr indent="0" marL="0">
              <a:lnSpc>
                <a:spcPts val="2100"/>
              </a:lnSpc>
              <a:buNone/>
            </a:pPr>
            <a:r>
              <a:rPr lang="en-US" sz="1700" b="1" dirty="0">
                <a:solidFill>
                  <a:srgbClr val="111111"/>
                </a:solidFill>
                <a:latin typeface="Arial" pitchFamily="34" charset="0"/>
                <a:ea typeface="Arial" pitchFamily="34" charset="-122"/>
                <a:cs typeface="Arial" pitchFamily="34" charset="-120"/>
              </a:rPr>
              <a:t>Routing at the OS kernel level</a:t>
            </a:r>
            <a:endParaRPr lang="en-US" sz="1700" dirty="0"/>
          </a:p>
        </p:txBody>
      </p:sp>
      <p:sp>
        <p:nvSpPr>
          <p:cNvPr id="6" name="Text 4"/>
          <p:cNvSpPr/>
          <p:nvPr/>
        </p:nvSpPr>
        <p:spPr>
          <a:xfrm>
            <a:off x="5943600" y="2011680"/>
            <a:ext cx="5486400" cy="932688"/>
          </a:xfrm>
          <a:prstGeom prst="rect">
            <a:avLst/>
          </a:prstGeom>
          <a:noFill/>
          <a:ln/>
        </p:spPr>
        <p:txBody>
          <a:bodyPr wrap="square" lIns="0" tIns="0" rIns="0" bIns="0" rtlCol="0" anchor="t"/>
          <a:lstStyle/>
          <a:p>
            <a:pPr indent="0" marL="0">
              <a:lnSpc>
                <a:spcPts val="1800"/>
              </a:lnSpc>
              <a:buNone/>
            </a:pPr>
            <a:r>
              <a:rPr lang="en-US" sz="1300" dirty="0">
                <a:solidFill>
                  <a:srgbClr val="4D5562"/>
                </a:solidFill>
                <a:latin typeface="Calibri" pitchFamily="34" charset="0"/>
                <a:ea typeface="Calibri" pitchFamily="34" charset="-122"/>
                <a:cs typeface="Calibri" pitchFamily="34" charset="-120"/>
              </a:rPr>
              <a:t>An O(1) routing table in the Linux kernel. Route lookup for a packet takes nanoseconds and does not depend on the number of rules.</a:t>
            </a:r>
            <a:endParaRPr lang="en-US" sz="1300" dirty="0"/>
          </a:p>
        </p:txBody>
      </p:sp>
      <p:sp>
        <p:nvSpPr>
          <p:cNvPr id="7" name="Shape 5"/>
          <p:cNvSpPr/>
          <p:nvPr/>
        </p:nvSpPr>
        <p:spPr>
          <a:xfrm>
            <a:off x="731520" y="2990088"/>
            <a:ext cx="10698480" cy="0"/>
          </a:xfrm>
          <a:prstGeom prst="line">
            <a:avLst/>
          </a:prstGeom>
          <a:noFill/>
          <a:ln w="9525">
            <a:solidFill>
              <a:srgbClr val="EBEAE5"/>
            </a:solidFill>
            <a:prstDash val="solid"/>
          </a:ln>
        </p:spPr>
      </p:sp>
      <p:sp>
        <p:nvSpPr>
          <p:cNvPr id="8" name="Shape 6"/>
          <p:cNvSpPr/>
          <p:nvPr/>
        </p:nvSpPr>
        <p:spPr>
          <a:xfrm>
            <a:off x="758952" y="3236976"/>
            <a:ext cx="274320" cy="274320"/>
          </a:xfrm>
          <a:prstGeom prst="ellipse">
            <a:avLst/>
          </a:prstGeom>
          <a:solidFill>
            <a:srgbClr val="35746E"/>
          </a:solidFill>
          <a:ln w="12700">
            <a:solidFill>
              <a:srgbClr val="35746E"/>
            </a:solidFill>
            <a:prstDash val="solid"/>
          </a:ln>
        </p:spPr>
      </p:sp>
      <p:sp>
        <p:nvSpPr>
          <p:cNvPr id="9" name="Text 7"/>
          <p:cNvSpPr/>
          <p:nvPr/>
        </p:nvSpPr>
        <p:spPr>
          <a:xfrm>
            <a:off x="1280160" y="3090672"/>
            <a:ext cx="4297680" cy="658368"/>
          </a:xfrm>
          <a:prstGeom prst="rect">
            <a:avLst/>
          </a:prstGeom>
          <a:noFill/>
          <a:ln/>
        </p:spPr>
        <p:txBody>
          <a:bodyPr wrap="square" lIns="0" tIns="0" rIns="0" bIns="0" rtlCol="0" anchor="t"/>
          <a:lstStyle/>
          <a:p>
            <a:pPr indent="0" marL="0">
              <a:lnSpc>
                <a:spcPts val="2100"/>
              </a:lnSpc>
              <a:buNone/>
            </a:pPr>
            <a:r>
              <a:rPr lang="en-US" sz="1700" b="1" dirty="0">
                <a:solidFill>
                  <a:srgbClr val="111111"/>
                </a:solidFill>
                <a:latin typeface="Arial" pitchFamily="34" charset="0"/>
                <a:ea typeface="Arial" pitchFamily="34" charset="-122"/>
                <a:cs typeface="Arial" pitchFamily="34" charset="-120"/>
              </a:rPr>
              <a:t>OSI Layer 3, overhead under 1 ms</a:t>
            </a:r>
            <a:endParaRPr lang="en-US" sz="1700" dirty="0"/>
          </a:p>
        </p:txBody>
      </p:sp>
      <p:sp>
        <p:nvSpPr>
          <p:cNvPr id="10" name="Text 8"/>
          <p:cNvSpPr/>
          <p:nvPr/>
        </p:nvSpPr>
        <p:spPr>
          <a:xfrm>
            <a:off x="5943600" y="3090672"/>
            <a:ext cx="5486400" cy="932688"/>
          </a:xfrm>
          <a:prstGeom prst="rect">
            <a:avLst/>
          </a:prstGeom>
          <a:noFill/>
          <a:ln/>
        </p:spPr>
        <p:txBody>
          <a:bodyPr wrap="square" lIns="0" tIns="0" rIns="0" bIns="0" rtlCol="0" anchor="t"/>
          <a:lstStyle/>
          <a:p>
            <a:pPr indent="0" marL="0">
              <a:lnSpc>
                <a:spcPts val="1800"/>
              </a:lnSpc>
              <a:buNone/>
            </a:pPr>
            <a:r>
              <a:rPr lang="en-US" sz="1300" dirty="0">
                <a:solidFill>
                  <a:srgbClr val="4D5562"/>
                </a:solidFill>
                <a:latin typeface="Calibri" pitchFamily="34" charset="0"/>
                <a:ea typeface="Calibri" pitchFamily="34" charset="-122"/>
                <a:cs typeface="Calibri" pitchFamily="34" charset="-120"/>
              </a:rPr>
              <a:t>The tunnel operates at the network layer. Application traffic is neither inspected nor proxied — the only delay is the network path to the nearest node.</a:t>
            </a:r>
            <a:endParaRPr lang="en-US" sz="1300" dirty="0"/>
          </a:p>
        </p:txBody>
      </p:sp>
      <p:sp>
        <p:nvSpPr>
          <p:cNvPr id="11" name="Shape 9"/>
          <p:cNvSpPr/>
          <p:nvPr/>
        </p:nvSpPr>
        <p:spPr>
          <a:xfrm>
            <a:off x="731520" y="4069080"/>
            <a:ext cx="10698480" cy="0"/>
          </a:xfrm>
          <a:prstGeom prst="line">
            <a:avLst/>
          </a:prstGeom>
          <a:noFill/>
          <a:ln w="9525">
            <a:solidFill>
              <a:srgbClr val="EBEAE5"/>
            </a:solidFill>
            <a:prstDash val="solid"/>
          </a:ln>
        </p:spPr>
      </p:sp>
      <p:sp>
        <p:nvSpPr>
          <p:cNvPr id="12" name="Shape 10"/>
          <p:cNvSpPr/>
          <p:nvPr/>
        </p:nvSpPr>
        <p:spPr>
          <a:xfrm>
            <a:off x="758952" y="4315968"/>
            <a:ext cx="274320" cy="274320"/>
          </a:xfrm>
          <a:prstGeom prst="ellipse">
            <a:avLst/>
          </a:prstGeom>
          <a:solidFill>
            <a:srgbClr val="35746E"/>
          </a:solidFill>
          <a:ln w="12700">
            <a:solidFill>
              <a:srgbClr val="35746E"/>
            </a:solidFill>
            <a:prstDash val="solid"/>
          </a:ln>
        </p:spPr>
      </p:sp>
      <p:sp>
        <p:nvSpPr>
          <p:cNvPr id="13" name="Text 11"/>
          <p:cNvSpPr/>
          <p:nvPr/>
        </p:nvSpPr>
        <p:spPr>
          <a:xfrm>
            <a:off x="1280160" y="4169664"/>
            <a:ext cx="4297680" cy="658368"/>
          </a:xfrm>
          <a:prstGeom prst="rect">
            <a:avLst/>
          </a:prstGeom>
          <a:noFill/>
          <a:ln/>
        </p:spPr>
        <p:txBody>
          <a:bodyPr wrap="square" lIns="0" tIns="0" rIns="0" bIns="0" rtlCol="0" anchor="t"/>
          <a:lstStyle/>
          <a:p>
            <a:pPr indent="0" marL="0">
              <a:lnSpc>
                <a:spcPts val="2100"/>
              </a:lnSpc>
              <a:buNone/>
            </a:pPr>
            <a:r>
              <a:rPr lang="en-US" sz="1700" b="1" dirty="0">
                <a:solidFill>
                  <a:srgbClr val="111111"/>
                </a:solidFill>
                <a:latin typeface="Arial" pitchFamily="34" charset="0"/>
                <a:ea typeface="Arial" pitchFamily="34" charset="-122"/>
                <a:cs typeface="Arial" pitchFamily="34" charset="-120"/>
              </a:rPr>
              <a:t>Full-mesh topology</a:t>
            </a:r>
            <a:endParaRPr lang="en-US" sz="1700" dirty="0"/>
          </a:p>
        </p:txBody>
      </p:sp>
      <p:sp>
        <p:nvSpPr>
          <p:cNvPr id="14" name="Text 12"/>
          <p:cNvSpPr/>
          <p:nvPr/>
        </p:nvSpPr>
        <p:spPr>
          <a:xfrm>
            <a:off x="5943600" y="4169664"/>
            <a:ext cx="5486400" cy="932688"/>
          </a:xfrm>
          <a:prstGeom prst="rect">
            <a:avLst/>
          </a:prstGeom>
          <a:noFill/>
          <a:ln/>
        </p:spPr>
        <p:txBody>
          <a:bodyPr wrap="square" lIns="0" tIns="0" rIns="0" bIns="0" rtlCol="0" anchor="t"/>
          <a:lstStyle/>
          <a:p>
            <a:pPr indent="0" marL="0">
              <a:lnSpc>
                <a:spcPts val="1800"/>
              </a:lnSpc>
              <a:buNone/>
            </a:pPr>
            <a:r>
              <a:rPr lang="en-US" sz="1300" dirty="0">
                <a:solidFill>
                  <a:srgbClr val="4D5562"/>
                </a:solidFill>
                <a:latin typeface="Calibri" pitchFamily="34" charset="0"/>
                <a:ea typeface="Calibri" pitchFamily="34" charset="-122"/>
                <a:cs typeface="Calibri" pitchFamily="34" charset="-120"/>
              </a:rPr>
              <a:t>Every node is connected to every other. Traffic travels between sites directly, without a central gateway: no single point of failure and no bandwidth bottleneck.</a:t>
            </a:r>
            <a:endParaRPr lang="en-US" sz="1300" dirty="0"/>
          </a:p>
        </p:txBody>
      </p:sp>
      <p:sp>
        <p:nvSpPr>
          <p:cNvPr id="15" name="Shape 13"/>
          <p:cNvSpPr/>
          <p:nvPr/>
        </p:nvSpPr>
        <p:spPr>
          <a:xfrm>
            <a:off x="731520" y="5148072"/>
            <a:ext cx="10698480" cy="0"/>
          </a:xfrm>
          <a:prstGeom prst="line">
            <a:avLst/>
          </a:prstGeom>
          <a:noFill/>
          <a:ln w="9525">
            <a:solidFill>
              <a:srgbClr val="EBEAE5"/>
            </a:solidFill>
            <a:prstDash val="solid"/>
          </a:ln>
        </p:spPr>
      </p:sp>
      <p:sp>
        <p:nvSpPr>
          <p:cNvPr id="16" name="Shape 14"/>
          <p:cNvSpPr/>
          <p:nvPr/>
        </p:nvSpPr>
        <p:spPr>
          <a:xfrm>
            <a:off x="758952" y="5394960"/>
            <a:ext cx="274320" cy="274320"/>
          </a:xfrm>
          <a:prstGeom prst="ellipse">
            <a:avLst/>
          </a:prstGeom>
          <a:solidFill>
            <a:srgbClr val="35746E"/>
          </a:solidFill>
          <a:ln w="12700">
            <a:solidFill>
              <a:srgbClr val="35746E"/>
            </a:solidFill>
            <a:prstDash val="solid"/>
          </a:ln>
        </p:spPr>
      </p:sp>
      <p:sp>
        <p:nvSpPr>
          <p:cNvPr id="17" name="Text 15"/>
          <p:cNvSpPr/>
          <p:nvPr/>
        </p:nvSpPr>
        <p:spPr>
          <a:xfrm>
            <a:off x="1280160" y="5248656"/>
            <a:ext cx="4297680" cy="658368"/>
          </a:xfrm>
          <a:prstGeom prst="rect">
            <a:avLst/>
          </a:prstGeom>
          <a:noFill/>
          <a:ln/>
        </p:spPr>
        <p:txBody>
          <a:bodyPr wrap="square" lIns="0" tIns="0" rIns="0" bIns="0" rtlCol="0" anchor="t"/>
          <a:lstStyle/>
          <a:p>
            <a:pPr indent="0" marL="0">
              <a:lnSpc>
                <a:spcPts val="2100"/>
              </a:lnSpc>
              <a:buNone/>
            </a:pPr>
            <a:r>
              <a:rPr lang="en-US" sz="1700" b="1" dirty="0">
                <a:solidFill>
                  <a:srgbClr val="111111"/>
                </a:solidFill>
                <a:latin typeface="Arial" pitchFamily="34" charset="0"/>
                <a:ea typeface="Arial" pitchFamily="34" charset="-122"/>
                <a:cs typeface="Arial" pitchFamily="34" charset="-120"/>
              </a:rPr>
              <a:t>Transport without a permanent signature</a:t>
            </a:r>
            <a:endParaRPr lang="en-US" sz="1700" dirty="0"/>
          </a:p>
        </p:txBody>
      </p:sp>
      <p:sp>
        <p:nvSpPr>
          <p:cNvPr id="18" name="Text 16"/>
          <p:cNvSpPr/>
          <p:nvPr/>
        </p:nvSpPr>
        <p:spPr>
          <a:xfrm>
            <a:off x="5943600" y="5248656"/>
            <a:ext cx="5486400" cy="932688"/>
          </a:xfrm>
          <a:prstGeom prst="rect">
            <a:avLst/>
          </a:prstGeom>
          <a:noFill/>
          <a:ln/>
        </p:spPr>
        <p:txBody>
          <a:bodyPr wrap="square" lIns="0" tIns="0" rIns="0" bIns="0" rtlCol="0" anchor="t"/>
          <a:lstStyle/>
          <a:p>
            <a:pPr indent="0" marL="0">
              <a:lnSpc>
                <a:spcPts val="1800"/>
              </a:lnSpc>
              <a:buNone/>
            </a:pPr>
            <a:r>
              <a:rPr lang="en-US" sz="1300" dirty="0">
                <a:solidFill>
                  <a:srgbClr val="4D5562"/>
                </a:solidFill>
                <a:latin typeface="Calibri" pitchFamily="34" charset="0"/>
                <a:ea typeface="Calibri" pitchFamily="34" charset="-122"/>
                <a:cs typeface="Calibri" pitchFamily="34" charset="-120"/>
              </a:rPr>
              <a:t>A proprietary UDP protocol. Its parameters are unique to each installation, so a DPI rule would have to be written against your network specifically.</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219456"/>
            <a:ext cx="10698480" cy="274320"/>
          </a:xfrm>
          <a:prstGeom prst="rect">
            <a:avLst/>
          </a:prstGeom>
          <a:noFill/>
          <a:ln/>
        </p:spPr>
        <p:txBody>
          <a:bodyPr wrap="square" lIns="0" tIns="0" rIns="0" bIns="0" rtlCol="0" anchor="ctr"/>
          <a:lstStyle/>
          <a:p>
            <a:pPr indent="0" marL="0">
              <a:buNone/>
            </a:pPr>
            <a:r>
              <a:rPr lang="en-US" sz="1200" b="1" spc="200" kern="0" dirty="0">
                <a:solidFill>
                  <a:srgbClr val="35746E"/>
                </a:solidFill>
                <a:latin typeface="Calibri" pitchFamily="34" charset="0"/>
                <a:ea typeface="Calibri" pitchFamily="34" charset="-122"/>
                <a:cs typeface="Calibri" pitchFamily="34" charset="-120"/>
              </a:rPr>
              <a:t>HOW IT WORKS</a:t>
            </a:r>
            <a:endParaRPr lang="en-US" sz="1200" dirty="0"/>
          </a:p>
        </p:txBody>
      </p:sp>
      <p:sp>
        <p:nvSpPr>
          <p:cNvPr id="3" name="Text 1"/>
          <p:cNvSpPr/>
          <p:nvPr/>
        </p:nvSpPr>
        <p:spPr>
          <a:xfrm>
            <a:off x="731520" y="585216"/>
            <a:ext cx="10698480" cy="1143000"/>
          </a:xfrm>
          <a:prstGeom prst="rect">
            <a:avLst/>
          </a:prstGeom>
          <a:noFill/>
          <a:ln/>
        </p:spPr>
        <p:txBody>
          <a:bodyPr wrap="square" lIns="0" tIns="0" rIns="0" bIns="0" rtlCol="0" anchor="t"/>
          <a:lstStyle/>
          <a:p>
            <a:pPr indent="0" marL="0">
              <a:lnSpc>
                <a:spcPts val="3800"/>
              </a:lnSpc>
              <a:buNone/>
            </a:pPr>
            <a:r>
              <a:rPr lang="en-US" sz="3200" b="1" dirty="0">
                <a:solidFill>
                  <a:srgbClr val="111111"/>
                </a:solidFill>
                <a:latin typeface="Arial" pitchFamily="34" charset="0"/>
                <a:ea typeface="Arial" pitchFamily="34" charset="-122"/>
                <a:cs typeface="Arial" pitchFamily="34" charset="-120"/>
              </a:rPr>
              <a:t>Every resource receives traffic from the right country</a:t>
            </a:r>
            <a:endParaRPr lang="en-US" sz="3200" dirty="0"/>
          </a:p>
        </p:txBody>
      </p:sp>
      <p:pic>
        <p:nvPicPr>
          <p:cNvPr id="4" name="Image 0" descr="/home/claude/mesh-fig-t.png">    </p:cNvPr>
          <p:cNvPicPr>
            <a:picLocks noChangeAspect="1"/>
          </p:cNvPicPr>
          <p:nvPr/>
        </p:nvPicPr>
        <p:blipFill>
          <a:blip r:embed="rId1"/>
          <a:stretch>
            <a:fillRect/>
          </a:stretch>
        </p:blipFill>
        <p:spPr>
          <a:xfrm>
            <a:off x="1737360" y="1664208"/>
            <a:ext cx="8686800" cy="3525487"/>
          </a:xfrm>
          <a:prstGeom prst="rect">
            <a:avLst/>
          </a:prstGeom>
        </p:spPr>
      </p:pic>
      <p:sp>
        <p:nvSpPr>
          <p:cNvPr id="5" name="Shape 2"/>
          <p:cNvSpPr/>
          <p:nvPr/>
        </p:nvSpPr>
        <p:spPr>
          <a:xfrm>
            <a:off x="731520" y="5577840"/>
            <a:ext cx="10698480" cy="0"/>
          </a:xfrm>
          <a:prstGeom prst="line">
            <a:avLst/>
          </a:prstGeom>
          <a:noFill/>
          <a:ln w="9525">
            <a:solidFill>
              <a:srgbClr val="EBEAE5"/>
            </a:solidFill>
            <a:prstDash val="solid"/>
          </a:ln>
        </p:spPr>
      </p:sp>
      <p:sp>
        <p:nvSpPr>
          <p:cNvPr id="6" name="Text 3"/>
          <p:cNvSpPr/>
          <p:nvPr/>
        </p:nvSpPr>
        <p:spPr>
          <a:xfrm>
            <a:off x="731520" y="5742432"/>
            <a:ext cx="10698480" cy="548640"/>
          </a:xfrm>
          <a:prstGeom prst="rect">
            <a:avLst/>
          </a:prstGeom>
          <a:noFill/>
          <a:ln/>
        </p:spPr>
        <p:txBody>
          <a:bodyPr wrap="square" lIns="0" tIns="0" rIns="0" bIns="0" rtlCol="0" anchor="ctr"/>
          <a:lstStyle/>
          <a:p>
            <a:pPr indent="0" marL="0">
              <a:lnSpc>
                <a:spcPts val="2000"/>
              </a:lnSpc>
              <a:buNone/>
            </a:pPr>
            <a:r>
              <a:rPr lang="en-US" sz="1400" dirty="0">
                <a:solidFill>
                  <a:srgbClr val="111111"/>
                </a:solidFill>
                <a:latin typeface="Calibri" pitchFamily="34" charset="0"/>
                <a:ea typeface="Calibri" pitchFamily="34" charset="-122"/>
                <a:cs typeface="Calibri" pitchFamily="34" charset="-120"/>
              </a:rPr>
              <a:t>An employee connects once, to the nearest node. From there the marketplace sees a request from Russia, the bank from France, external services from the United States. Simultaneously, with no manual switching.</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219456"/>
            <a:ext cx="10698480" cy="274320"/>
          </a:xfrm>
          <a:prstGeom prst="rect">
            <a:avLst/>
          </a:prstGeom>
          <a:noFill/>
          <a:ln/>
        </p:spPr>
        <p:txBody>
          <a:bodyPr wrap="square" lIns="0" tIns="0" rIns="0" bIns="0" rtlCol="0" anchor="ctr"/>
          <a:lstStyle/>
          <a:p>
            <a:pPr indent="0" marL="0">
              <a:buNone/>
            </a:pPr>
            <a:r>
              <a:rPr lang="en-US" sz="1200" b="1" spc="200" kern="0" dirty="0">
                <a:solidFill>
                  <a:srgbClr val="35746E"/>
                </a:solidFill>
                <a:latin typeface="Calibri" pitchFamily="34" charset="0"/>
                <a:ea typeface="Calibri" pitchFamily="34" charset="-122"/>
                <a:cs typeface="Calibri" pitchFamily="34" charset="-120"/>
              </a:rPr>
              <a:t>KEY CAPABILITY</a:t>
            </a:r>
            <a:endParaRPr lang="en-US" sz="1200" dirty="0"/>
          </a:p>
        </p:txBody>
      </p:sp>
      <p:sp>
        <p:nvSpPr>
          <p:cNvPr id="3" name="Text 1"/>
          <p:cNvSpPr/>
          <p:nvPr/>
        </p:nvSpPr>
        <p:spPr>
          <a:xfrm>
            <a:off x="731520" y="585216"/>
            <a:ext cx="10698480" cy="1143000"/>
          </a:xfrm>
          <a:prstGeom prst="rect">
            <a:avLst/>
          </a:prstGeom>
          <a:noFill/>
          <a:ln/>
        </p:spPr>
        <p:txBody>
          <a:bodyPr wrap="square" lIns="0" tIns="0" rIns="0" bIns="0" rtlCol="0" anchor="t"/>
          <a:lstStyle/>
          <a:p>
            <a:pPr indent="0" marL="0">
              <a:lnSpc>
                <a:spcPts val="3800"/>
              </a:lnSpc>
              <a:buNone/>
            </a:pPr>
            <a:r>
              <a:rPr lang="en-US" sz="3200" b="1" dirty="0">
                <a:solidFill>
                  <a:srgbClr val="111111"/>
                </a:solidFill>
                <a:latin typeface="Arial" pitchFamily="34" charset="0"/>
                <a:ea typeface="Arial" pitchFamily="34" charset="-122"/>
                <a:cs typeface="Arial" pitchFamily="34" charset="-120"/>
              </a:rPr>
              <a:t>A route is defined by a single rule</a:t>
            </a:r>
            <a:endParaRPr lang="en-US" sz="3200" dirty="0"/>
          </a:p>
        </p:txBody>
      </p:sp>
      <p:sp>
        <p:nvSpPr>
          <p:cNvPr id="4" name="Shape 2"/>
          <p:cNvSpPr/>
          <p:nvPr/>
        </p:nvSpPr>
        <p:spPr>
          <a:xfrm>
            <a:off x="704088" y="2212848"/>
            <a:ext cx="6729984" cy="2436284"/>
          </a:xfrm>
          <a:prstGeom prst="rect">
            <a:avLst/>
          </a:prstGeom>
          <a:solidFill>
            <a:srgbClr val="FFFFFF"/>
          </a:solidFill>
          <a:ln w="9525">
            <a:solidFill>
              <a:srgbClr val="D5D3CC"/>
            </a:solidFill>
            <a:prstDash val="solid"/>
          </a:ln>
        </p:spPr>
      </p:sp>
      <p:pic>
        <p:nvPicPr>
          <p:cNvPr id="5" name="Image 0" descr="/home/claude/georule.png">    </p:cNvPr>
          <p:cNvPicPr>
            <a:picLocks noChangeAspect="1"/>
          </p:cNvPicPr>
          <p:nvPr/>
        </p:nvPicPr>
        <p:blipFill>
          <a:blip r:embed="rId1"/>
          <a:stretch>
            <a:fillRect/>
          </a:stretch>
        </p:blipFill>
        <p:spPr>
          <a:xfrm>
            <a:off x="731520" y="2240280"/>
            <a:ext cx="6675120" cy="2381420"/>
          </a:xfrm>
          <a:prstGeom prst="rect">
            <a:avLst/>
          </a:prstGeom>
        </p:spPr>
      </p:pic>
      <p:sp>
        <p:nvSpPr>
          <p:cNvPr id="6" name="Text 3"/>
          <p:cNvSpPr/>
          <p:nvPr/>
        </p:nvSpPr>
        <p:spPr>
          <a:xfrm>
            <a:off x="731520" y="1847088"/>
            <a:ext cx="6675120" cy="292608"/>
          </a:xfrm>
          <a:prstGeom prst="rect">
            <a:avLst/>
          </a:prstGeom>
          <a:noFill/>
          <a:ln/>
        </p:spPr>
        <p:txBody>
          <a:bodyPr wrap="square" lIns="0" tIns="0" rIns="0" bIns="0" rtlCol="0" anchor="ctr"/>
          <a:lstStyle/>
          <a:p>
            <a:pPr indent="0" marL="0">
              <a:buNone/>
            </a:pPr>
            <a:r>
              <a:rPr lang="en-US" sz="1400" b="1" dirty="0">
                <a:solidFill>
                  <a:srgbClr val="111111"/>
                </a:solidFill>
                <a:latin typeface="Calibri" pitchFamily="34" charset="0"/>
                <a:ea typeface="Calibri" pitchFamily="34" charset="-122"/>
                <a:cs typeface="Calibri" pitchFamily="34" charset="-120"/>
              </a:rPr>
              <a:t>IP range, ISO country code, exit node — and save.</a:t>
            </a:r>
            <a:endParaRPr lang="en-US" sz="1400" dirty="0"/>
          </a:p>
        </p:txBody>
      </p:sp>
      <p:sp>
        <p:nvSpPr>
          <p:cNvPr id="7" name="Shape 4"/>
          <p:cNvSpPr/>
          <p:nvPr/>
        </p:nvSpPr>
        <p:spPr>
          <a:xfrm>
            <a:off x="731520" y="4846320"/>
            <a:ext cx="6675120" cy="868680"/>
          </a:xfrm>
          <a:prstGeom prst="rect">
            <a:avLst/>
          </a:prstGeom>
          <a:solidFill>
            <a:srgbClr val="35746E"/>
          </a:solidFill>
          <a:ln w="12700">
            <a:solidFill>
              <a:srgbClr val="35746E"/>
            </a:solidFill>
            <a:prstDash val="solid"/>
          </a:ln>
        </p:spPr>
      </p:sp>
      <p:sp>
        <p:nvSpPr>
          <p:cNvPr id="8" name="Text 5"/>
          <p:cNvSpPr/>
          <p:nvPr/>
        </p:nvSpPr>
        <p:spPr>
          <a:xfrm>
            <a:off x="1097280" y="4974336"/>
            <a:ext cx="5943600" cy="27432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Enter an IP — traffic goes through the right node.</a:t>
            </a:r>
            <a:endParaRPr lang="en-US" sz="1500" dirty="0"/>
          </a:p>
        </p:txBody>
      </p:sp>
      <p:sp>
        <p:nvSpPr>
          <p:cNvPr id="9" name="Text 6"/>
          <p:cNvSpPr/>
          <p:nvPr/>
        </p:nvSpPr>
        <p:spPr>
          <a:xfrm>
            <a:off x="1097280" y="5303520"/>
            <a:ext cx="5943600" cy="274320"/>
          </a:xfrm>
          <a:prstGeom prst="rect">
            <a:avLst/>
          </a:prstGeom>
          <a:noFill/>
          <a:ln/>
        </p:spPr>
        <p:txBody>
          <a:bodyPr wrap="square" lIns="0" tIns="0" rIns="0" bIns="0" rtlCol="0" anchor="ctr"/>
          <a:lstStyle/>
          <a:p>
            <a:pPr indent="0" marL="0">
              <a:buNone/>
            </a:pPr>
            <a:r>
              <a:rPr lang="en-US" sz="1250" dirty="0">
                <a:solidFill>
                  <a:srgbClr val="CFE0DC"/>
                </a:solidFill>
                <a:latin typeface="Calibri" pitchFamily="34" charset="0"/>
                <a:ea typeface="Calibri" pitchFamily="34" charset="-122"/>
                <a:cs typeface="Calibri" pitchFamily="34" charset="-120"/>
              </a:rPr>
              <a:t>Rules ship out of the box and can be edited for your needs.</a:t>
            </a:r>
            <a:endParaRPr lang="en-US" sz="1250" dirty="0"/>
          </a:p>
        </p:txBody>
      </p:sp>
      <p:sp>
        <p:nvSpPr>
          <p:cNvPr id="10" name="Text 7"/>
          <p:cNvSpPr/>
          <p:nvPr/>
        </p:nvSpPr>
        <p:spPr>
          <a:xfrm>
            <a:off x="7680960" y="2258568"/>
            <a:ext cx="457200" cy="274320"/>
          </a:xfrm>
          <a:prstGeom prst="rect">
            <a:avLst/>
          </a:prstGeom>
          <a:noFill/>
          <a:ln/>
        </p:spPr>
        <p:txBody>
          <a:bodyPr wrap="square" lIns="0" tIns="0" rIns="0" bIns="0" rtlCol="0" anchor="ctr"/>
          <a:lstStyle/>
          <a:p>
            <a:pPr indent="0" marL="0">
              <a:buNone/>
            </a:pPr>
            <a:r>
              <a:rPr lang="en-US" sz="1300" b="1" dirty="0">
                <a:solidFill>
                  <a:srgbClr val="35746E"/>
                </a:solidFill>
                <a:latin typeface="Arial" pitchFamily="34" charset="0"/>
                <a:ea typeface="Arial" pitchFamily="34" charset="-122"/>
                <a:cs typeface="Arial" pitchFamily="34" charset="-120"/>
              </a:rPr>
              <a:t>01</a:t>
            </a:r>
            <a:endParaRPr lang="en-US" sz="1300" dirty="0"/>
          </a:p>
        </p:txBody>
      </p:sp>
      <p:sp>
        <p:nvSpPr>
          <p:cNvPr id="11" name="Text 8"/>
          <p:cNvSpPr/>
          <p:nvPr/>
        </p:nvSpPr>
        <p:spPr>
          <a:xfrm>
            <a:off x="8229600" y="2240280"/>
            <a:ext cx="3200400" cy="365760"/>
          </a:xfrm>
          <a:prstGeom prst="rect">
            <a:avLst/>
          </a:prstGeom>
          <a:noFill/>
          <a:ln/>
        </p:spPr>
        <p:txBody>
          <a:bodyPr wrap="square" lIns="0" tIns="0" rIns="0" bIns="0" rtlCol="0" anchor="t"/>
          <a:lstStyle/>
          <a:p>
            <a:pPr indent="0" marL="0">
              <a:buNone/>
            </a:pPr>
            <a:r>
              <a:rPr lang="en-US" sz="1500" b="1" dirty="0">
                <a:solidFill>
                  <a:srgbClr val="111111"/>
                </a:solidFill>
                <a:latin typeface="Arial" pitchFamily="34" charset="0"/>
                <a:ea typeface="Arial" pitchFamily="34" charset="-122"/>
                <a:cs typeface="Arial" pitchFamily="34" charset="-120"/>
              </a:rPr>
              <a:t>Ready to work immediately</a:t>
            </a:r>
            <a:endParaRPr lang="en-US" sz="1500" dirty="0"/>
          </a:p>
        </p:txBody>
      </p:sp>
      <p:sp>
        <p:nvSpPr>
          <p:cNvPr id="12" name="Text 9"/>
          <p:cNvSpPr/>
          <p:nvPr/>
        </p:nvSpPr>
        <p:spPr>
          <a:xfrm>
            <a:off x="8229600" y="2660904"/>
            <a:ext cx="3200400" cy="777240"/>
          </a:xfrm>
          <a:prstGeom prst="rect">
            <a:avLst/>
          </a:prstGeom>
          <a:noFill/>
          <a:ln/>
        </p:spPr>
        <p:txBody>
          <a:bodyPr wrap="square" lIns="0" tIns="0" rIns="0" bIns="0" rtlCol="0" anchor="t"/>
          <a:lstStyle/>
          <a:p>
            <a:pPr indent="0" marL="0">
              <a:lnSpc>
                <a:spcPts val="1700"/>
              </a:lnSpc>
              <a:buNone/>
            </a:pPr>
            <a:r>
              <a:rPr lang="en-US" sz="1250" dirty="0">
                <a:solidFill>
                  <a:srgbClr val="4D5562"/>
                </a:solidFill>
                <a:latin typeface="Calibri" pitchFamily="34" charset="0"/>
                <a:ea typeface="Calibri" pitchFamily="34" charset="-122"/>
                <a:cs typeface="Calibri" pitchFamily="34" charset="-120"/>
              </a:rPr>
              <a:t>Rules ship pre-populated. Routing works from day one.</a:t>
            </a:r>
            <a:endParaRPr lang="en-US" sz="1250" dirty="0"/>
          </a:p>
        </p:txBody>
      </p:sp>
      <p:sp>
        <p:nvSpPr>
          <p:cNvPr id="13" name="Text 10"/>
          <p:cNvSpPr/>
          <p:nvPr/>
        </p:nvSpPr>
        <p:spPr>
          <a:xfrm>
            <a:off x="7680960" y="3557016"/>
            <a:ext cx="457200" cy="274320"/>
          </a:xfrm>
          <a:prstGeom prst="rect">
            <a:avLst/>
          </a:prstGeom>
          <a:noFill/>
          <a:ln/>
        </p:spPr>
        <p:txBody>
          <a:bodyPr wrap="square" lIns="0" tIns="0" rIns="0" bIns="0" rtlCol="0" anchor="ctr"/>
          <a:lstStyle/>
          <a:p>
            <a:pPr indent="0" marL="0">
              <a:buNone/>
            </a:pPr>
            <a:r>
              <a:rPr lang="en-US" sz="1300" b="1" dirty="0">
                <a:solidFill>
                  <a:srgbClr val="35746E"/>
                </a:solidFill>
                <a:latin typeface="Arial" pitchFamily="34" charset="0"/>
                <a:ea typeface="Arial" pitchFamily="34" charset="-122"/>
                <a:cs typeface="Arial" pitchFamily="34" charset="-120"/>
              </a:rPr>
              <a:t>02</a:t>
            </a:r>
            <a:endParaRPr lang="en-US" sz="1300" dirty="0"/>
          </a:p>
        </p:txBody>
      </p:sp>
      <p:sp>
        <p:nvSpPr>
          <p:cNvPr id="14" name="Text 11"/>
          <p:cNvSpPr/>
          <p:nvPr/>
        </p:nvSpPr>
        <p:spPr>
          <a:xfrm>
            <a:off x="8229600" y="3538728"/>
            <a:ext cx="3200400" cy="365760"/>
          </a:xfrm>
          <a:prstGeom prst="rect">
            <a:avLst/>
          </a:prstGeom>
          <a:noFill/>
          <a:ln/>
        </p:spPr>
        <p:txBody>
          <a:bodyPr wrap="square" lIns="0" tIns="0" rIns="0" bIns="0" rtlCol="0" anchor="t"/>
          <a:lstStyle/>
          <a:p>
            <a:pPr indent="0" marL="0">
              <a:buNone/>
            </a:pPr>
            <a:r>
              <a:rPr lang="en-US" sz="1500" b="1" dirty="0">
                <a:solidFill>
                  <a:srgbClr val="111111"/>
                </a:solidFill>
                <a:latin typeface="Arial" pitchFamily="34" charset="0"/>
                <a:ea typeface="Arial" pitchFamily="34" charset="-122"/>
                <a:cs typeface="Arial" pitchFamily="34" charset="-120"/>
              </a:rPr>
              <a:t>Manual override</a:t>
            </a:r>
            <a:endParaRPr lang="en-US" sz="1500" dirty="0"/>
          </a:p>
        </p:txBody>
      </p:sp>
      <p:sp>
        <p:nvSpPr>
          <p:cNvPr id="15" name="Text 12"/>
          <p:cNvSpPr/>
          <p:nvPr/>
        </p:nvSpPr>
        <p:spPr>
          <a:xfrm>
            <a:off x="8229600" y="3959352"/>
            <a:ext cx="3200400" cy="777240"/>
          </a:xfrm>
          <a:prstGeom prst="rect">
            <a:avLst/>
          </a:prstGeom>
          <a:noFill/>
          <a:ln/>
        </p:spPr>
        <p:txBody>
          <a:bodyPr wrap="square" lIns="0" tIns="0" rIns="0" bIns="0" rtlCol="0" anchor="t"/>
          <a:lstStyle/>
          <a:p>
            <a:pPr indent="0" marL="0">
              <a:lnSpc>
                <a:spcPts val="1700"/>
              </a:lnSpc>
              <a:buNone/>
            </a:pPr>
            <a:r>
              <a:rPr lang="en-US" sz="1250" dirty="0">
                <a:solidFill>
                  <a:srgbClr val="4D5562"/>
                </a:solidFill>
                <a:latin typeface="Calibri" pitchFamily="34" charset="0"/>
                <a:ea typeface="Calibri" pitchFamily="34" charset="-122"/>
                <a:cs typeface="Calibri" pitchFamily="34" charset="-120"/>
              </a:rPr>
              <a:t>Any range can be directed to a chosen node on top of the base values.</a:t>
            </a:r>
            <a:endParaRPr lang="en-US" sz="1250" dirty="0"/>
          </a:p>
        </p:txBody>
      </p:sp>
      <p:sp>
        <p:nvSpPr>
          <p:cNvPr id="16" name="Text 13"/>
          <p:cNvSpPr/>
          <p:nvPr/>
        </p:nvSpPr>
        <p:spPr>
          <a:xfrm>
            <a:off x="7680960" y="4855464"/>
            <a:ext cx="457200" cy="274320"/>
          </a:xfrm>
          <a:prstGeom prst="rect">
            <a:avLst/>
          </a:prstGeom>
          <a:noFill/>
          <a:ln/>
        </p:spPr>
        <p:txBody>
          <a:bodyPr wrap="square" lIns="0" tIns="0" rIns="0" bIns="0" rtlCol="0" anchor="ctr"/>
          <a:lstStyle/>
          <a:p>
            <a:pPr indent="0" marL="0">
              <a:buNone/>
            </a:pPr>
            <a:r>
              <a:rPr lang="en-US" sz="1300" b="1" dirty="0">
                <a:solidFill>
                  <a:srgbClr val="35746E"/>
                </a:solidFill>
                <a:latin typeface="Arial" pitchFamily="34" charset="0"/>
                <a:ea typeface="Arial" pitchFamily="34" charset="-122"/>
                <a:cs typeface="Arial" pitchFamily="34" charset="-120"/>
              </a:rPr>
              <a:t>03</a:t>
            </a:r>
            <a:endParaRPr lang="en-US" sz="1300" dirty="0"/>
          </a:p>
        </p:txBody>
      </p:sp>
      <p:sp>
        <p:nvSpPr>
          <p:cNvPr id="17" name="Text 14"/>
          <p:cNvSpPr/>
          <p:nvPr/>
        </p:nvSpPr>
        <p:spPr>
          <a:xfrm>
            <a:off x="8229600" y="4837176"/>
            <a:ext cx="3200400" cy="365760"/>
          </a:xfrm>
          <a:prstGeom prst="rect">
            <a:avLst/>
          </a:prstGeom>
          <a:noFill/>
          <a:ln/>
        </p:spPr>
        <p:txBody>
          <a:bodyPr wrap="square" lIns="0" tIns="0" rIns="0" bIns="0" rtlCol="0" anchor="t"/>
          <a:lstStyle/>
          <a:p>
            <a:pPr indent="0" marL="0">
              <a:buNone/>
            </a:pPr>
            <a:r>
              <a:rPr lang="en-US" sz="1500" b="1" dirty="0">
                <a:solidFill>
                  <a:srgbClr val="111111"/>
                </a:solidFill>
                <a:latin typeface="Arial" pitchFamily="34" charset="0"/>
                <a:ea typeface="Arial" pitchFamily="34" charset="-122"/>
                <a:cs typeface="Arial" pitchFamily="34" charset="-120"/>
              </a:rPr>
              <a:t>Applied instantly</a:t>
            </a:r>
            <a:endParaRPr lang="en-US" sz="1500" dirty="0"/>
          </a:p>
        </p:txBody>
      </p:sp>
      <p:sp>
        <p:nvSpPr>
          <p:cNvPr id="18" name="Text 15"/>
          <p:cNvSpPr/>
          <p:nvPr/>
        </p:nvSpPr>
        <p:spPr>
          <a:xfrm>
            <a:off x="8229600" y="5257800"/>
            <a:ext cx="3200400" cy="777240"/>
          </a:xfrm>
          <a:prstGeom prst="rect">
            <a:avLst/>
          </a:prstGeom>
          <a:noFill/>
          <a:ln/>
        </p:spPr>
        <p:txBody>
          <a:bodyPr wrap="square" lIns="0" tIns="0" rIns="0" bIns="0" rtlCol="0" anchor="t"/>
          <a:lstStyle/>
          <a:p>
            <a:pPr indent="0" marL="0">
              <a:lnSpc>
                <a:spcPts val="1700"/>
              </a:lnSpc>
              <a:buNone/>
            </a:pPr>
            <a:r>
              <a:rPr lang="en-US" sz="1250" dirty="0">
                <a:solidFill>
                  <a:srgbClr val="4D5562"/>
                </a:solidFill>
                <a:latin typeface="Calibri" pitchFamily="34" charset="0"/>
                <a:ea typeface="Calibri" pitchFamily="34" charset="-122"/>
                <a:cs typeface="Calibri" pitchFamily="34" charset="-120"/>
              </a:rPr>
              <a:t>The rule reaches the kernel table immediately. Sessions are not dropped.</a:t>
            </a:r>
            <a:endParaRPr lang="en-US" sz="1250" dirty="0"/>
          </a:p>
        </p:txBody>
      </p:sp>
      <p:sp>
        <p:nvSpPr>
          <p:cNvPr id="19" name="Text 16"/>
          <p:cNvSpPr/>
          <p:nvPr/>
        </p:nvSpPr>
        <p:spPr>
          <a:xfrm>
            <a:off x="731520" y="5897880"/>
            <a:ext cx="10698480" cy="329184"/>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Routing geography is set by the administrator — in a browser, in seconds.</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219456"/>
            <a:ext cx="10698480" cy="274320"/>
          </a:xfrm>
          <a:prstGeom prst="rect">
            <a:avLst/>
          </a:prstGeom>
          <a:noFill/>
          <a:ln/>
        </p:spPr>
        <p:txBody>
          <a:bodyPr wrap="square" lIns="0" tIns="0" rIns="0" bIns="0" rtlCol="0" anchor="ctr"/>
          <a:lstStyle/>
          <a:p>
            <a:pPr indent="0" marL="0">
              <a:buNone/>
            </a:pPr>
            <a:r>
              <a:rPr lang="en-US" sz="1200" b="1" spc="200" kern="0" dirty="0">
                <a:solidFill>
                  <a:srgbClr val="35746E"/>
                </a:solidFill>
                <a:latin typeface="Calibri" pitchFamily="34" charset="0"/>
                <a:ea typeface="Calibri" pitchFamily="34" charset="-122"/>
                <a:cs typeface="Calibri" pitchFamily="34" charset="-120"/>
              </a:rPr>
              <a:t>ENGINEERING SPECIFICATIONS</a:t>
            </a:r>
            <a:endParaRPr lang="en-US" sz="1200" dirty="0"/>
          </a:p>
        </p:txBody>
      </p:sp>
      <p:sp>
        <p:nvSpPr>
          <p:cNvPr id="3" name="Text 1"/>
          <p:cNvSpPr/>
          <p:nvPr/>
        </p:nvSpPr>
        <p:spPr>
          <a:xfrm>
            <a:off x="731520" y="585216"/>
            <a:ext cx="10698480" cy="1143000"/>
          </a:xfrm>
          <a:prstGeom prst="rect">
            <a:avLst/>
          </a:prstGeom>
          <a:noFill/>
          <a:ln/>
        </p:spPr>
        <p:txBody>
          <a:bodyPr wrap="square" lIns="0" tIns="0" rIns="0" bIns="0" rtlCol="0" anchor="t"/>
          <a:lstStyle/>
          <a:p>
            <a:pPr indent="0" marL="0">
              <a:lnSpc>
                <a:spcPts val="3800"/>
              </a:lnSpc>
              <a:buNone/>
            </a:pPr>
            <a:r>
              <a:rPr lang="en-US" sz="3200" b="1" dirty="0">
                <a:solidFill>
                  <a:srgbClr val="111111"/>
                </a:solidFill>
                <a:latin typeface="Arial" pitchFamily="34" charset="0"/>
                <a:ea typeface="Arial" pitchFamily="34" charset="-122"/>
                <a:cs typeface="Arial" pitchFamily="34" charset="-120"/>
              </a:rPr>
              <a:t>Performance and deployment requirements</a:t>
            </a:r>
            <a:endParaRPr lang="en-US" sz="3200" dirty="0"/>
          </a:p>
        </p:txBody>
      </p:sp>
      <p:sp>
        <p:nvSpPr>
          <p:cNvPr id="4" name="Shape 2"/>
          <p:cNvSpPr/>
          <p:nvPr/>
        </p:nvSpPr>
        <p:spPr>
          <a:xfrm>
            <a:off x="731520" y="2194560"/>
            <a:ext cx="2423160" cy="0"/>
          </a:xfrm>
          <a:prstGeom prst="line">
            <a:avLst/>
          </a:prstGeom>
          <a:noFill/>
          <a:ln w="28575">
            <a:solidFill>
              <a:srgbClr val="35746E"/>
            </a:solidFill>
            <a:prstDash val="solid"/>
          </a:ln>
        </p:spPr>
      </p:sp>
      <p:sp>
        <p:nvSpPr>
          <p:cNvPr id="5" name="Text 3"/>
          <p:cNvSpPr/>
          <p:nvPr/>
        </p:nvSpPr>
        <p:spPr>
          <a:xfrm>
            <a:off x="731520" y="2304288"/>
            <a:ext cx="2423160" cy="640080"/>
          </a:xfrm>
          <a:prstGeom prst="rect">
            <a:avLst/>
          </a:prstGeom>
          <a:noFill/>
          <a:ln/>
        </p:spPr>
        <p:txBody>
          <a:bodyPr wrap="square" lIns="0" tIns="0" rIns="0" bIns="0" rtlCol="0" anchor="t"/>
          <a:lstStyle/>
          <a:p>
            <a:pPr indent="0" marL="0">
              <a:buNone/>
            </a:pPr>
            <a:r>
              <a:rPr lang="en-US" sz="3000" b="1" dirty="0">
                <a:solidFill>
                  <a:srgbClr val="111111"/>
                </a:solidFill>
                <a:latin typeface="Arial" pitchFamily="34" charset="0"/>
                <a:ea typeface="Arial" pitchFamily="34" charset="-122"/>
                <a:cs typeface="Arial" pitchFamily="34" charset="-120"/>
              </a:rPr>
              <a:t>ns</a:t>
            </a:r>
            <a:endParaRPr lang="en-US" sz="3000" dirty="0"/>
          </a:p>
        </p:txBody>
      </p:sp>
      <p:sp>
        <p:nvSpPr>
          <p:cNvPr id="6" name="Text 4"/>
          <p:cNvSpPr/>
          <p:nvPr/>
        </p:nvSpPr>
        <p:spPr>
          <a:xfrm>
            <a:off x="731520" y="3035808"/>
            <a:ext cx="2423160" cy="384048"/>
          </a:xfrm>
          <a:prstGeom prst="rect">
            <a:avLst/>
          </a:prstGeom>
          <a:noFill/>
          <a:ln/>
        </p:spPr>
        <p:txBody>
          <a:bodyPr wrap="square" lIns="0" tIns="0" rIns="0" bIns="0" rtlCol="0" anchor="t"/>
          <a:lstStyle/>
          <a:p>
            <a:pPr indent="0" marL="0">
              <a:buNone/>
            </a:pPr>
            <a:r>
              <a:rPr lang="en-US" sz="1500" b="1" dirty="0">
                <a:solidFill>
                  <a:srgbClr val="35746E"/>
                </a:solidFill>
                <a:latin typeface="Arial" pitchFamily="34" charset="0"/>
                <a:ea typeface="Arial" pitchFamily="34" charset="-122"/>
                <a:cs typeface="Arial" pitchFamily="34" charset="-120"/>
              </a:rPr>
              <a:t>Route lookup</a:t>
            </a:r>
            <a:endParaRPr lang="en-US" sz="1500" dirty="0"/>
          </a:p>
        </p:txBody>
      </p:sp>
      <p:sp>
        <p:nvSpPr>
          <p:cNvPr id="7" name="Text 5"/>
          <p:cNvSpPr/>
          <p:nvPr/>
        </p:nvSpPr>
        <p:spPr>
          <a:xfrm>
            <a:off x="731520" y="3547872"/>
            <a:ext cx="2423160" cy="1645920"/>
          </a:xfrm>
          <a:prstGeom prst="rect">
            <a:avLst/>
          </a:prstGeom>
          <a:noFill/>
          <a:ln/>
        </p:spPr>
        <p:txBody>
          <a:bodyPr wrap="square" lIns="0" tIns="0" rIns="0" bIns="0" rtlCol="0" anchor="t"/>
          <a:lstStyle/>
          <a:p>
            <a:pPr indent="0" marL="0">
              <a:lnSpc>
                <a:spcPts val="1800"/>
              </a:lnSpc>
              <a:buNone/>
            </a:pPr>
            <a:r>
              <a:rPr lang="en-US" sz="1300" dirty="0">
                <a:solidFill>
                  <a:srgbClr val="4D5562"/>
                </a:solidFill>
                <a:latin typeface="Calibri" pitchFamily="34" charset="0"/>
                <a:ea typeface="Calibri" pitchFamily="34" charset="-122"/>
                <a:cs typeface="Calibri" pitchFamily="34" charset="-120"/>
              </a:rPr>
              <a:t>An O(1) table in the Linux kernel. The per-packet decision takes nanoseconds.</a:t>
            </a:r>
            <a:endParaRPr lang="en-US" sz="1300" dirty="0"/>
          </a:p>
        </p:txBody>
      </p:sp>
      <p:sp>
        <p:nvSpPr>
          <p:cNvPr id="8" name="Shape 6"/>
          <p:cNvSpPr/>
          <p:nvPr/>
        </p:nvSpPr>
        <p:spPr>
          <a:xfrm>
            <a:off x="3474720" y="2194560"/>
            <a:ext cx="2423160" cy="0"/>
          </a:xfrm>
          <a:prstGeom prst="line">
            <a:avLst/>
          </a:prstGeom>
          <a:noFill/>
          <a:ln w="28575">
            <a:solidFill>
              <a:srgbClr val="35746E"/>
            </a:solidFill>
            <a:prstDash val="solid"/>
          </a:ln>
        </p:spPr>
      </p:sp>
      <p:sp>
        <p:nvSpPr>
          <p:cNvPr id="9" name="Text 7"/>
          <p:cNvSpPr/>
          <p:nvPr/>
        </p:nvSpPr>
        <p:spPr>
          <a:xfrm>
            <a:off x="3474720" y="2304288"/>
            <a:ext cx="2423160" cy="640080"/>
          </a:xfrm>
          <a:prstGeom prst="rect">
            <a:avLst/>
          </a:prstGeom>
          <a:noFill/>
          <a:ln/>
        </p:spPr>
        <p:txBody>
          <a:bodyPr wrap="square" lIns="0" tIns="0" rIns="0" bIns="0" rtlCol="0" anchor="t"/>
          <a:lstStyle/>
          <a:p>
            <a:pPr indent="0" marL="0">
              <a:buNone/>
            </a:pPr>
            <a:r>
              <a:rPr lang="en-US" sz="3000" b="1" dirty="0">
                <a:solidFill>
                  <a:srgbClr val="111111"/>
                </a:solidFill>
                <a:latin typeface="Arial" pitchFamily="34" charset="0"/>
                <a:ea typeface="Arial" pitchFamily="34" charset="-122"/>
                <a:cs typeface="Arial" pitchFamily="34" charset="-120"/>
              </a:rPr>
              <a:t>O(1)</a:t>
            </a:r>
            <a:endParaRPr lang="en-US" sz="3000" dirty="0"/>
          </a:p>
        </p:txBody>
      </p:sp>
      <p:sp>
        <p:nvSpPr>
          <p:cNvPr id="10" name="Text 8"/>
          <p:cNvSpPr/>
          <p:nvPr/>
        </p:nvSpPr>
        <p:spPr>
          <a:xfrm>
            <a:off x="3474720" y="3035808"/>
            <a:ext cx="2423160" cy="384048"/>
          </a:xfrm>
          <a:prstGeom prst="rect">
            <a:avLst/>
          </a:prstGeom>
          <a:noFill/>
          <a:ln/>
        </p:spPr>
        <p:txBody>
          <a:bodyPr wrap="square" lIns="0" tIns="0" rIns="0" bIns="0" rtlCol="0" anchor="t"/>
          <a:lstStyle/>
          <a:p>
            <a:pPr indent="0" marL="0">
              <a:buNone/>
            </a:pPr>
            <a:r>
              <a:rPr lang="en-US" sz="1500" b="1" dirty="0">
                <a:solidFill>
                  <a:srgbClr val="35746E"/>
                </a:solidFill>
                <a:latin typeface="Arial" pitchFamily="34" charset="0"/>
                <a:ea typeface="Arial" pitchFamily="34" charset="-122"/>
                <a:cs typeface="Arial" pitchFamily="34" charset="-120"/>
              </a:rPr>
              <a:t>Complexity</a:t>
            </a:r>
            <a:endParaRPr lang="en-US" sz="1500" dirty="0"/>
          </a:p>
        </p:txBody>
      </p:sp>
      <p:sp>
        <p:nvSpPr>
          <p:cNvPr id="11" name="Text 9"/>
          <p:cNvSpPr/>
          <p:nvPr/>
        </p:nvSpPr>
        <p:spPr>
          <a:xfrm>
            <a:off x="3474720" y="3547872"/>
            <a:ext cx="2423160" cy="1645920"/>
          </a:xfrm>
          <a:prstGeom prst="rect">
            <a:avLst/>
          </a:prstGeom>
          <a:noFill/>
          <a:ln/>
        </p:spPr>
        <p:txBody>
          <a:bodyPr wrap="square" lIns="0" tIns="0" rIns="0" bIns="0" rtlCol="0" anchor="t"/>
          <a:lstStyle/>
          <a:p>
            <a:pPr indent="0" marL="0">
              <a:lnSpc>
                <a:spcPts val="1800"/>
              </a:lnSpc>
              <a:buNone/>
            </a:pPr>
            <a:r>
              <a:rPr lang="en-US" sz="1300" dirty="0">
                <a:solidFill>
                  <a:srgbClr val="4D5562"/>
                </a:solidFill>
                <a:latin typeface="Calibri" pitchFamily="34" charset="0"/>
                <a:ea typeface="Calibri" pitchFamily="34" charset="-122"/>
                <a:cs typeface="Calibri" pitchFamily="34" charset="-120"/>
              </a:rPr>
              <a:t>Speed does not degrade as the rule count grows. A thousand rules perform like one.</a:t>
            </a:r>
            <a:endParaRPr lang="en-US" sz="1300" dirty="0"/>
          </a:p>
        </p:txBody>
      </p:sp>
      <p:sp>
        <p:nvSpPr>
          <p:cNvPr id="12" name="Shape 10"/>
          <p:cNvSpPr/>
          <p:nvPr/>
        </p:nvSpPr>
        <p:spPr>
          <a:xfrm>
            <a:off x="6217920" y="2194560"/>
            <a:ext cx="2423160" cy="0"/>
          </a:xfrm>
          <a:prstGeom prst="line">
            <a:avLst/>
          </a:prstGeom>
          <a:noFill/>
          <a:ln w="28575">
            <a:solidFill>
              <a:srgbClr val="35746E"/>
            </a:solidFill>
            <a:prstDash val="solid"/>
          </a:ln>
        </p:spPr>
      </p:sp>
      <p:sp>
        <p:nvSpPr>
          <p:cNvPr id="13" name="Text 11"/>
          <p:cNvSpPr/>
          <p:nvPr/>
        </p:nvSpPr>
        <p:spPr>
          <a:xfrm>
            <a:off x="6217920" y="2304288"/>
            <a:ext cx="2423160" cy="640080"/>
          </a:xfrm>
          <a:prstGeom prst="rect">
            <a:avLst/>
          </a:prstGeom>
          <a:noFill/>
          <a:ln/>
        </p:spPr>
        <p:txBody>
          <a:bodyPr wrap="square" lIns="0" tIns="0" rIns="0" bIns="0" rtlCol="0" anchor="t"/>
          <a:lstStyle/>
          <a:p>
            <a:pPr indent="0" marL="0">
              <a:buNone/>
            </a:pPr>
            <a:r>
              <a:rPr lang="en-US" sz="3000" b="1" dirty="0">
                <a:solidFill>
                  <a:srgbClr val="111111"/>
                </a:solidFill>
                <a:latin typeface="Arial" pitchFamily="34" charset="0"/>
                <a:ea typeface="Arial" pitchFamily="34" charset="-122"/>
                <a:cs typeface="Arial" pitchFamily="34" charset="-120"/>
              </a:rPr>
              <a:t>&lt; 1 ms</a:t>
            </a:r>
            <a:endParaRPr lang="en-US" sz="3000" dirty="0"/>
          </a:p>
        </p:txBody>
      </p:sp>
      <p:sp>
        <p:nvSpPr>
          <p:cNvPr id="14" name="Text 12"/>
          <p:cNvSpPr/>
          <p:nvPr/>
        </p:nvSpPr>
        <p:spPr>
          <a:xfrm>
            <a:off x="6217920" y="3035808"/>
            <a:ext cx="2423160" cy="384048"/>
          </a:xfrm>
          <a:prstGeom prst="rect">
            <a:avLst/>
          </a:prstGeom>
          <a:noFill/>
          <a:ln/>
        </p:spPr>
        <p:txBody>
          <a:bodyPr wrap="square" lIns="0" tIns="0" rIns="0" bIns="0" rtlCol="0" anchor="t"/>
          <a:lstStyle/>
          <a:p>
            <a:pPr indent="0" marL="0">
              <a:buNone/>
            </a:pPr>
            <a:r>
              <a:rPr lang="en-US" sz="1500" b="1" dirty="0">
                <a:solidFill>
                  <a:srgbClr val="35746E"/>
                </a:solidFill>
                <a:latin typeface="Arial" pitchFamily="34" charset="0"/>
                <a:ea typeface="Arial" pitchFamily="34" charset="-122"/>
                <a:cs typeface="Arial" pitchFamily="34" charset="-120"/>
              </a:rPr>
              <a:t>Overhead</a:t>
            </a:r>
            <a:endParaRPr lang="en-US" sz="1500" dirty="0"/>
          </a:p>
        </p:txBody>
      </p:sp>
      <p:sp>
        <p:nvSpPr>
          <p:cNvPr id="15" name="Text 13"/>
          <p:cNvSpPr/>
          <p:nvPr/>
        </p:nvSpPr>
        <p:spPr>
          <a:xfrm>
            <a:off x="6217920" y="3547872"/>
            <a:ext cx="2423160" cy="1645920"/>
          </a:xfrm>
          <a:prstGeom prst="rect">
            <a:avLst/>
          </a:prstGeom>
          <a:noFill/>
          <a:ln/>
        </p:spPr>
        <p:txBody>
          <a:bodyPr wrap="square" lIns="0" tIns="0" rIns="0" bIns="0" rtlCol="0" anchor="t"/>
          <a:lstStyle/>
          <a:p>
            <a:pPr indent="0" marL="0">
              <a:lnSpc>
                <a:spcPts val="1800"/>
              </a:lnSpc>
              <a:buNone/>
            </a:pPr>
            <a:r>
              <a:rPr lang="en-US" sz="1300" dirty="0">
                <a:solidFill>
                  <a:srgbClr val="4D5562"/>
                </a:solidFill>
                <a:latin typeface="Calibri" pitchFamily="34" charset="0"/>
                <a:ea typeface="Calibri" pitchFamily="34" charset="-122"/>
                <a:cs typeface="Calibri" pitchFamily="34" charset="-120"/>
              </a:rPr>
              <a:t>Everything the solution adds to a connection. In practice — only the network path to the node.</a:t>
            </a:r>
            <a:endParaRPr lang="en-US" sz="1300" dirty="0"/>
          </a:p>
        </p:txBody>
      </p:sp>
      <p:sp>
        <p:nvSpPr>
          <p:cNvPr id="16" name="Shape 14"/>
          <p:cNvSpPr/>
          <p:nvPr/>
        </p:nvSpPr>
        <p:spPr>
          <a:xfrm>
            <a:off x="8961120" y="2194560"/>
            <a:ext cx="2423160" cy="0"/>
          </a:xfrm>
          <a:prstGeom prst="line">
            <a:avLst/>
          </a:prstGeom>
          <a:noFill/>
          <a:ln w="28575">
            <a:solidFill>
              <a:srgbClr val="35746E"/>
            </a:solidFill>
            <a:prstDash val="solid"/>
          </a:ln>
        </p:spPr>
      </p:sp>
      <p:sp>
        <p:nvSpPr>
          <p:cNvPr id="17" name="Text 15"/>
          <p:cNvSpPr/>
          <p:nvPr/>
        </p:nvSpPr>
        <p:spPr>
          <a:xfrm>
            <a:off x="8961120" y="2304288"/>
            <a:ext cx="2423160" cy="640080"/>
          </a:xfrm>
          <a:prstGeom prst="rect">
            <a:avLst/>
          </a:prstGeom>
          <a:noFill/>
          <a:ln/>
        </p:spPr>
        <p:txBody>
          <a:bodyPr wrap="square" lIns="0" tIns="0" rIns="0" bIns="0" rtlCol="0" anchor="t"/>
          <a:lstStyle/>
          <a:p>
            <a:pPr indent="0" marL="0">
              <a:buNone/>
            </a:pPr>
            <a:r>
              <a:rPr lang="en-US" sz="3000" b="1" dirty="0">
                <a:solidFill>
                  <a:srgbClr val="111111"/>
                </a:solidFill>
                <a:latin typeface="Arial" pitchFamily="34" charset="0"/>
                <a:ea typeface="Arial" pitchFamily="34" charset="-122"/>
                <a:cs typeface="Arial" pitchFamily="34" charset="-120"/>
              </a:rPr>
              <a:t>From 10 MB</a:t>
            </a:r>
            <a:endParaRPr lang="en-US" sz="3000" dirty="0"/>
          </a:p>
        </p:txBody>
      </p:sp>
      <p:sp>
        <p:nvSpPr>
          <p:cNvPr id="18" name="Text 16"/>
          <p:cNvSpPr/>
          <p:nvPr/>
        </p:nvSpPr>
        <p:spPr>
          <a:xfrm>
            <a:off x="8961120" y="3035808"/>
            <a:ext cx="2423160" cy="384048"/>
          </a:xfrm>
          <a:prstGeom prst="rect">
            <a:avLst/>
          </a:prstGeom>
          <a:noFill/>
          <a:ln/>
        </p:spPr>
        <p:txBody>
          <a:bodyPr wrap="square" lIns="0" tIns="0" rIns="0" bIns="0" rtlCol="0" anchor="t"/>
          <a:lstStyle/>
          <a:p>
            <a:pPr indent="0" marL="0">
              <a:buNone/>
            </a:pPr>
            <a:r>
              <a:rPr lang="en-US" sz="1500" b="1" dirty="0">
                <a:solidFill>
                  <a:srgbClr val="35746E"/>
                </a:solidFill>
                <a:latin typeface="Arial" pitchFamily="34" charset="0"/>
                <a:ea typeface="Arial" pitchFamily="34" charset="-122"/>
                <a:cs typeface="Arial" pitchFamily="34" charset="-120"/>
              </a:rPr>
              <a:t>RAM per node</a:t>
            </a:r>
            <a:endParaRPr lang="en-US" sz="1500" dirty="0"/>
          </a:p>
        </p:txBody>
      </p:sp>
      <p:sp>
        <p:nvSpPr>
          <p:cNvPr id="19" name="Text 17"/>
          <p:cNvSpPr/>
          <p:nvPr/>
        </p:nvSpPr>
        <p:spPr>
          <a:xfrm>
            <a:off x="8961120" y="3547872"/>
            <a:ext cx="2423160" cy="1645920"/>
          </a:xfrm>
          <a:prstGeom prst="rect">
            <a:avLst/>
          </a:prstGeom>
          <a:noFill/>
          <a:ln/>
        </p:spPr>
        <p:txBody>
          <a:bodyPr wrap="square" lIns="0" tIns="0" rIns="0" bIns="0" rtlCol="0" anchor="t"/>
          <a:lstStyle/>
          <a:p>
            <a:pPr indent="0" marL="0">
              <a:lnSpc>
                <a:spcPts val="1800"/>
              </a:lnSpc>
              <a:buNone/>
            </a:pPr>
            <a:r>
              <a:rPr lang="en-US" sz="1300" dirty="0">
                <a:solidFill>
                  <a:srgbClr val="4D5562"/>
                </a:solidFill>
                <a:latin typeface="Calibri" pitchFamily="34" charset="0"/>
                <a:ea typeface="Calibri" pitchFamily="34" charset="-122"/>
                <a:cs typeface="Calibri" pitchFamily="34" charset="-120"/>
              </a:rPr>
              <a:t>Depending on the number of rules. Up to 4 GB when every IP on the planet is loaded (shipped out of the box).</a:t>
            </a:r>
            <a:endParaRPr lang="en-US" sz="1300" dirty="0"/>
          </a:p>
        </p:txBody>
      </p:sp>
      <p:sp>
        <p:nvSpPr>
          <p:cNvPr id="20" name="Shape 18"/>
          <p:cNvSpPr/>
          <p:nvPr/>
        </p:nvSpPr>
        <p:spPr>
          <a:xfrm>
            <a:off x="731520" y="5440680"/>
            <a:ext cx="10698480" cy="0"/>
          </a:xfrm>
          <a:prstGeom prst="line">
            <a:avLst/>
          </a:prstGeom>
          <a:noFill/>
          <a:ln w="9525">
            <a:solidFill>
              <a:srgbClr val="EBEAE5"/>
            </a:solidFill>
            <a:prstDash val="solid"/>
          </a:ln>
        </p:spPr>
      </p:sp>
      <p:sp>
        <p:nvSpPr>
          <p:cNvPr id="21" name="Text 19"/>
          <p:cNvSpPr/>
          <p:nvPr/>
        </p:nvSpPr>
        <p:spPr>
          <a:xfrm>
            <a:off x="731520" y="5623560"/>
            <a:ext cx="10698480" cy="457200"/>
          </a:xfrm>
          <a:prstGeom prst="rect">
            <a:avLst/>
          </a:prstGeom>
          <a:noFill/>
          <a:ln/>
        </p:spPr>
        <p:txBody>
          <a:bodyPr wrap="square" lIns="0" tIns="0" rIns="0" bIns="0" rtlCol="0" anchor="ctr"/>
          <a:lstStyle/>
          <a:p>
            <a:pPr indent="0" marL="0">
              <a:lnSpc>
                <a:spcPts val="1900"/>
              </a:lnSpc>
              <a:buNone/>
            </a:pPr>
            <a:r>
              <a:rPr lang="en-US" sz="1400" dirty="0">
                <a:solidFill>
                  <a:srgbClr val="111111"/>
                </a:solidFill>
                <a:latin typeface="Calibri" pitchFamily="34" charset="0"/>
                <a:ea typeface="Calibri" pitchFamily="34" charset="-122"/>
                <a:cs typeface="Calibri" pitchFamily="34" charset="-120"/>
              </a:rPr>
              <a:t>Delivered as an executable file or a ready-made image. Resource requirements depend only on the number of rules — no dedicated hardware needed.</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219456"/>
            <a:ext cx="10698480" cy="274320"/>
          </a:xfrm>
          <a:prstGeom prst="rect">
            <a:avLst/>
          </a:prstGeom>
          <a:noFill/>
          <a:ln/>
        </p:spPr>
        <p:txBody>
          <a:bodyPr wrap="square" lIns="0" tIns="0" rIns="0" bIns="0" rtlCol="0" anchor="ctr"/>
          <a:lstStyle/>
          <a:p>
            <a:pPr indent="0" marL="0">
              <a:buNone/>
            </a:pPr>
            <a:r>
              <a:rPr lang="en-US" sz="1200" b="1" spc="200" kern="0" dirty="0">
                <a:solidFill>
                  <a:srgbClr val="35746E"/>
                </a:solidFill>
                <a:latin typeface="Calibri" pitchFamily="34" charset="0"/>
                <a:ea typeface="Calibri" pitchFamily="34" charset="-122"/>
                <a:cs typeface="Calibri" pitchFamily="34" charset="-120"/>
              </a:rPr>
              <a:t>MANAGEMENT</a:t>
            </a:r>
            <a:endParaRPr lang="en-US" sz="1200" dirty="0"/>
          </a:p>
        </p:txBody>
      </p:sp>
      <p:sp>
        <p:nvSpPr>
          <p:cNvPr id="3" name="Text 1"/>
          <p:cNvSpPr/>
          <p:nvPr/>
        </p:nvSpPr>
        <p:spPr>
          <a:xfrm>
            <a:off x="731520" y="585216"/>
            <a:ext cx="10698480" cy="1143000"/>
          </a:xfrm>
          <a:prstGeom prst="rect">
            <a:avLst/>
          </a:prstGeom>
          <a:noFill/>
          <a:ln/>
        </p:spPr>
        <p:txBody>
          <a:bodyPr wrap="square" lIns="0" tIns="0" rIns="0" bIns="0" rtlCol="0" anchor="t"/>
          <a:lstStyle/>
          <a:p>
            <a:pPr indent="0" marL="0">
              <a:lnSpc>
                <a:spcPts val="3800"/>
              </a:lnSpc>
              <a:buNone/>
            </a:pPr>
            <a:r>
              <a:rPr lang="en-US" sz="3200" b="1" dirty="0">
                <a:solidFill>
                  <a:srgbClr val="111111"/>
                </a:solidFill>
                <a:latin typeface="Arial" pitchFamily="34" charset="0"/>
                <a:ea typeface="Arial" pitchFamily="34" charset="-122"/>
                <a:cs typeface="Arial" pitchFamily="34" charset="-120"/>
              </a:rPr>
              <a:t>SPA Dashboard: the network is configured by an administrator</a:t>
            </a:r>
            <a:endParaRPr lang="en-US" sz="3200" dirty="0"/>
          </a:p>
        </p:txBody>
      </p:sp>
      <p:sp>
        <p:nvSpPr>
          <p:cNvPr id="4" name="Text 2"/>
          <p:cNvSpPr/>
          <p:nvPr/>
        </p:nvSpPr>
        <p:spPr>
          <a:xfrm>
            <a:off x="731520" y="1920240"/>
            <a:ext cx="10515600" cy="365760"/>
          </a:xfrm>
          <a:prstGeom prst="rect">
            <a:avLst/>
          </a:prstGeom>
          <a:noFill/>
          <a:ln/>
        </p:spPr>
        <p:txBody>
          <a:bodyPr wrap="square" lIns="0" tIns="0" rIns="0" bIns="0" rtlCol="0" anchor="ctr"/>
          <a:lstStyle/>
          <a:p>
            <a:pPr indent="0" marL="0">
              <a:buNone/>
            </a:pPr>
            <a:r>
              <a:rPr lang="en-US" sz="1500" dirty="0">
                <a:solidFill>
                  <a:srgbClr val="111111"/>
                </a:solidFill>
                <a:latin typeface="Calibri" pitchFamily="34" charset="0"/>
                <a:ea typeface="Calibri" pitchFamily="34" charset="-122"/>
                <a:cs typeface="Calibri" pitchFamily="34" charset="-120"/>
              </a:rPr>
              <a:t>All network objects are created and modified in the browser. Changes take effect instantly.</a:t>
            </a:r>
            <a:endParaRPr lang="en-US" sz="1500" dirty="0"/>
          </a:p>
        </p:txBody>
      </p:sp>
      <p:sp>
        <p:nvSpPr>
          <p:cNvPr id="5" name="Shape 3"/>
          <p:cNvSpPr/>
          <p:nvPr/>
        </p:nvSpPr>
        <p:spPr>
          <a:xfrm>
            <a:off x="731520" y="2560320"/>
            <a:ext cx="5257800" cy="1417320"/>
          </a:xfrm>
          <a:prstGeom prst="rect">
            <a:avLst/>
          </a:prstGeom>
          <a:solidFill>
            <a:srgbClr val="FFFFFF"/>
          </a:solidFill>
          <a:ln w="9525">
            <a:solidFill>
              <a:srgbClr val="D5D3CC"/>
            </a:solidFill>
            <a:prstDash val="solid"/>
          </a:ln>
        </p:spPr>
      </p:sp>
      <p:sp>
        <p:nvSpPr>
          <p:cNvPr id="6" name="Text 4"/>
          <p:cNvSpPr/>
          <p:nvPr/>
        </p:nvSpPr>
        <p:spPr>
          <a:xfrm>
            <a:off x="1097280" y="2779776"/>
            <a:ext cx="4572000" cy="365760"/>
          </a:xfrm>
          <a:prstGeom prst="rect">
            <a:avLst/>
          </a:prstGeom>
          <a:noFill/>
          <a:ln/>
        </p:spPr>
        <p:txBody>
          <a:bodyPr wrap="square" lIns="0" tIns="0" rIns="0" bIns="0" rtlCol="0" anchor="t"/>
          <a:lstStyle/>
          <a:p>
            <a:pPr indent="0" marL="0">
              <a:buNone/>
            </a:pPr>
            <a:r>
              <a:rPr lang="en-US" sz="1800" b="1" dirty="0">
                <a:solidFill>
                  <a:srgbClr val="111111"/>
                </a:solidFill>
                <a:latin typeface="Arial" pitchFamily="34" charset="0"/>
                <a:ea typeface="Arial" pitchFamily="34" charset="-122"/>
                <a:cs typeface="Arial" pitchFamily="34" charset="-120"/>
              </a:rPr>
              <a:t>Routes</a:t>
            </a:r>
            <a:endParaRPr lang="en-US" sz="1800" dirty="0"/>
          </a:p>
        </p:txBody>
      </p:sp>
      <p:sp>
        <p:nvSpPr>
          <p:cNvPr id="7" name="Text 5"/>
          <p:cNvSpPr/>
          <p:nvPr/>
        </p:nvSpPr>
        <p:spPr>
          <a:xfrm>
            <a:off x="1097280" y="3218688"/>
            <a:ext cx="4572000" cy="658368"/>
          </a:xfrm>
          <a:prstGeom prst="rect">
            <a:avLst/>
          </a:prstGeom>
          <a:noFill/>
          <a:ln/>
        </p:spPr>
        <p:txBody>
          <a:bodyPr wrap="square" lIns="0" tIns="0" rIns="0" bIns="0" rtlCol="0" anchor="t"/>
          <a:lstStyle/>
          <a:p>
            <a:pPr indent="0" marL="0">
              <a:lnSpc>
                <a:spcPts val="1700"/>
              </a:lnSpc>
              <a:buNone/>
            </a:pPr>
            <a:r>
              <a:rPr lang="en-US" sz="1250" dirty="0">
                <a:solidFill>
                  <a:srgbClr val="4D5562"/>
                </a:solidFill>
                <a:latin typeface="Calibri" pitchFamily="34" charset="0"/>
                <a:ea typeface="Calibri" pitchFamily="34" charset="-122"/>
                <a:cs typeface="Calibri" pitchFamily="34" charset="-120"/>
              </a:rPr>
              <a:t>Rules by destination: subnet, domain, service. Each is bound to its own exit node.</a:t>
            </a:r>
            <a:endParaRPr lang="en-US" sz="1250" dirty="0"/>
          </a:p>
        </p:txBody>
      </p:sp>
      <p:sp>
        <p:nvSpPr>
          <p:cNvPr id="8" name="Shape 6"/>
          <p:cNvSpPr/>
          <p:nvPr/>
        </p:nvSpPr>
        <p:spPr>
          <a:xfrm>
            <a:off x="6172200" y="2560320"/>
            <a:ext cx="5257800" cy="1417320"/>
          </a:xfrm>
          <a:prstGeom prst="rect">
            <a:avLst/>
          </a:prstGeom>
          <a:solidFill>
            <a:srgbClr val="FFFFFF"/>
          </a:solidFill>
          <a:ln w="9525">
            <a:solidFill>
              <a:srgbClr val="D5D3CC"/>
            </a:solidFill>
            <a:prstDash val="solid"/>
          </a:ln>
        </p:spPr>
      </p:sp>
      <p:sp>
        <p:nvSpPr>
          <p:cNvPr id="9" name="Text 7"/>
          <p:cNvSpPr/>
          <p:nvPr/>
        </p:nvSpPr>
        <p:spPr>
          <a:xfrm>
            <a:off x="6537960" y="2779776"/>
            <a:ext cx="4572000" cy="365760"/>
          </a:xfrm>
          <a:prstGeom prst="rect">
            <a:avLst/>
          </a:prstGeom>
          <a:noFill/>
          <a:ln/>
        </p:spPr>
        <p:txBody>
          <a:bodyPr wrap="square" lIns="0" tIns="0" rIns="0" bIns="0" rtlCol="0" anchor="t"/>
          <a:lstStyle/>
          <a:p>
            <a:pPr indent="0" marL="0">
              <a:buNone/>
            </a:pPr>
            <a:r>
              <a:rPr lang="en-US" sz="1800" b="1" dirty="0">
                <a:solidFill>
                  <a:srgbClr val="111111"/>
                </a:solidFill>
                <a:latin typeface="Arial" pitchFamily="34" charset="0"/>
                <a:ea typeface="Arial" pitchFamily="34" charset="-122"/>
                <a:cs typeface="Arial" pitchFamily="34" charset="-120"/>
              </a:rPr>
              <a:t>Exceptions</a:t>
            </a:r>
            <a:endParaRPr lang="en-US" sz="1800" dirty="0"/>
          </a:p>
        </p:txBody>
      </p:sp>
      <p:sp>
        <p:nvSpPr>
          <p:cNvPr id="10" name="Text 8"/>
          <p:cNvSpPr/>
          <p:nvPr/>
        </p:nvSpPr>
        <p:spPr>
          <a:xfrm>
            <a:off x="6537960" y="3218688"/>
            <a:ext cx="4572000" cy="658368"/>
          </a:xfrm>
          <a:prstGeom prst="rect">
            <a:avLst/>
          </a:prstGeom>
          <a:noFill/>
          <a:ln/>
        </p:spPr>
        <p:txBody>
          <a:bodyPr wrap="square" lIns="0" tIns="0" rIns="0" bIns="0" rtlCol="0" anchor="t"/>
          <a:lstStyle/>
          <a:p>
            <a:pPr indent="0" marL="0">
              <a:lnSpc>
                <a:spcPts val="1700"/>
              </a:lnSpc>
              <a:buNone/>
            </a:pPr>
            <a:r>
              <a:rPr lang="en-US" sz="1250" dirty="0">
                <a:solidFill>
                  <a:srgbClr val="4D5562"/>
                </a:solidFill>
                <a:latin typeface="Calibri" pitchFamily="34" charset="0"/>
                <a:ea typeface="Calibri" pitchFamily="34" charset="-122"/>
                <a:cs typeface="Calibri" pitchFamily="34" charset="-120"/>
              </a:rPr>
              <a:t>What stays outside the tunnel: internal resources, payment systems, local subnets.</a:t>
            </a:r>
            <a:endParaRPr lang="en-US" sz="1250" dirty="0"/>
          </a:p>
        </p:txBody>
      </p:sp>
      <p:sp>
        <p:nvSpPr>
          <p:cNvPr id="11" name="Shape 9"/>
          <p:cNvSpPr/>
          <p:nvPr/>
        </p:nvSpPr>
        <p:spPr>
          <a:xfrm>
            <a:off x="731520" y="4206240"/>
            <a:ext cx="5257800" cy="1417320"/>
          </a:xfrm>
          <a:prstGeom prst="rect">
            <a:avLst/>
          </a:prstGeom>
          <a:solidFill>
            <a:srgbClr val="FFFFFF"/>
          </a:solidFill>
          <a:ln w="9525">
            <a:solidFill>
              <a:srgbClr val="D5D3CC"/>
            </a:solidFill>
            <a:prstDash val="solid"/>
          </a:ln>
        </p:spPr>
      </p:sp>
      <p:sp>
        <p:nvSpPr>
          <p:cNvPr id="12" name="Text 10"/>
          <p:cNvSpPr/>
          <p:nvPr/>
        </p:nvSpPr>
        <p:spPr>
          <a:xfrm>
            <a:off x="1097280" y="4425696"/>
            <a:ext cx="4572000" cy="365760"/>
          </a:xfrm>
          <a:prstGeom prst="rect">
            <a:avLst/>
          </a:prstGeom>
          <a:noFill/>
          <a:ln/>
        </p:spPr>
        <p:txBody>
          <a:bodyPr wrap="square" lIns="0" tIns="0" rIns="0" bIns="0" rtlCol="0" anchor="t"/>
          <a:lstStyle/>
          <a:p>
            <a:pPr indent="0" marL="0">
              <a:buNone/>
            </a:pPr>
            <a:r>
              <a:rPr lang="en-US" sz="1800" b="1" dirty="0">
                <a:solidFill>
                  <a:srgbClr val="111111"/>
                </a:solidFill>
                <a:latin typeface="Arial" pitchFamily="34" charset="0"/>
                <a:ea typeface="Arial" pitchFamily="34" charset="-122"/>
                <a:cs typeface="Arial" pitchFamily="34" charset="-120"/>
              </a:rPr>
              <a:t>Servers</a:t>
            </a:r>
            <a:endParaRPr lang="en-US" sz="1800" dirty="0"/>
          </a:p>
        </p:txBody>
      </p:sp>
      <p:sp>
        <p:nvSpPr>
          <p:cNvPr id="13" name="Text 11"/>
          <p:cNvSpPr/>
          <p:nvPr/>
        </p:nvSpPr>
        <p:spPr>
          <a:xfrm>
            <a:off x="1097280" y="4864608"/>
            <a:ext cx="4572000" cy="658368"/>
          </a:xfrm>
          <a:prstGeom prst="rect">
            <a:avLst/>
          </a:prstGeom>
          <a:noFill/>
          <a:ln/>
        </p:spPr>
        <p:txBody>
          <a:bodyPr wrap="square" lIns="0" tIns="0" rIns="0" bIns="0" rtlCol="0" anchor="t"/>
          <a:lstStyle/>
          <a:p>
            <a:pPr indent="0" marL="0">
              <a:lnSpc>
                <a:spcPts val="1700"/>
              </a:lnSpc>
              <a:buNone/>
            </a:pPr>
            <a:r>
              <a:rPr lang="en-US" sz="1250" dirty="0">
                <a:solidFill>
                  <a:srgbClr val="4D5562"/>
                </a:solidFill>
                <a:latin typeface="Calibri" pitchFamily="34" charset="0"/>
                <a:ea typeface="Calibri" pitchFamily="34" charset="-122"/>
                <a:cs typeface="Calibri" pitchFamily="34" charset="-120"/>
              </a:rPr>
              <a:t>Network nodes. Deployment, shutdown and country binding — from the interface.</a:t>
            </a:r>
            <a:endParaRPr lang="en-US" sz="1250" dirty="0"/>
          </a:p>
        </p:txBody>
      </p:sp>
      <p:sp>
        <p:nvSpPr>
          <p:cNvPr id="14" name="Shape 12"/>
          <p:cNvSpPr/>
          <p:nvPr/>
        </p:nvSpPr>
        <p:spPr>
          <a:xfrm>
            <a:off x="6172200" y="4206240"/>
            <a:ext cx="5257800" cy="1417320"/>
          </a:xfrm>
          <a:prstGeom prst="rect">
            <a:avLst/>
          </a:prstGeom>
          <a:solidFill>
            <a:srgbClr val="FFFFFF"/>
          </a:solidFill>
          <a:ln w="9525">
            <a:solidFill>
              <a:srgbClr val="D5D3CC"/>
            </a:solidFill>
            <a:prstDash val="solid"/>
          </a:ln>
        </p:spPr>
      </p:sp>
      <p:sp>
        <p:nvSpPr>
          <p:cNvPr id="15" name="Text 13"/>
          <p:cNvSpPr/>
          <p:nvPr/>
        </p:nvSpPr>
        <p:spPr>
          <a:xfrm>
            <a:off x="6537960" y="4425696"/>
            <a:ext cx="4572000" cy="365760"/>
          </a:xfrm>
          <a:prstGeom prst="rect">
            <a:avLst/>
          </a:prstGeom>
          <a:noFill/>
          <a:ln/>
        </p:spPr>
        <p:txBody>
          <a:bodyPr wrap="square" lIns="0" tIns="0" rIns="0" bIns="0" rtlCol="0" anchor="t"/>
          <a:lstStyle/>
          <a:p>
            <a:pPr indent="0" marL="0">
              <a:buNone/>
            </a:pPr>
            <a:r>
              <a:rPr lang="en-US" sz="1800" b="1" dirty="0">
                <a:solidFill>
                  <a:srgbClr val="111111"/>
                </a:solidFill>
                <a:latin typeface="Arial" pitchFamily="34" charset="0"/>
                <a:ea typeface="Arial" pitchFamily="34" charset="-122"/>
                <a:cs typeface="Arial" pitchFamily="34" charset="-120"/>
              </a:rPr>
              <a:t>Devices</a:t>
            </a:r>
            <a:endParaRPr lang="en-US" sz="1800" dirty="0"/>
          </a:p>
        </p:txBody>
      </p:sp>
      <p:sp>
        <p:nvSpPr>
          <p:cNvPr id="16" name="Text 14"/>
          <p:cNvSpPr/>
          <p:nvPr/>
        </p:nvSpPr>
        <p:spPr>
          <a:xfrm>
            <a:off x="6537960" y="4864608"/>
            <a:ext cx="4572000" cy="658368"/>
          </a:xfrm>
          <a:prstGeom prst="rect">
            <a:avLst/>
          </a:prstGeom>
          <a:noFill/>
          <a:ln/>
        </p:spPr>
        <p:txBody>
          <a:bodyPr wrap="square" lIns="0" tIns="0" rIns="0" bIns="0" rtlCol="0" anchor="t"/>
          <a:lstStyle/>
          <a:p>
            <a:pPr indent="0" marL="0">
              <a:lnSpc>
                <a:spcPts val="1700"/>
              </a:lnSpc>
              <a:buNone/>
            </a:pPr>
            <a:r>
              <a:rPr lang="en-US" sz="1250" dirty="0">
                <a:solidFill>
                  <a:srgbClr val="4D5562"/>
                </a:solidFill>
                <a:latin typeface="Calibri" pitchFamily="34" charset="0"/>
                <a:ea typeface="Calibri" pitchFamily="34" charset="-122"/>
                <a:cs typeface="Calibri" pitchFamily="34" charset="-120"/>
              </a:rPr>
              <a:t>Employee computers and servers. A separate routing profile per device or group.</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219456"/>
            <a:ext cx="10698480" cy="274320"/>
          </a:xfrm>
          <a:prstGeom prst="rect">
            <a:avLst/>
          </a:prstGeom>
          <a:noFill/>
          <a:ln/>
        </p:spPr>
        <p:txBody>
          <a:bodyPr wrap="square" lIns="0" tIns="0" rIns="0" bIns="0" rtlCol="0" anchor="ctr"/>
          <a:lstStyle/>
          <a:p>
            <a:pPr indent="0" marL="0">
              <a:buNone/>
            </a:pPr>
            <a:r>
              <a:rPr lang="en-US" sz="1200" b="1" spc="200" kern="0" dirty="0">
                <a:solidFill>
                  <a:srgbClr val="35746E"/>
                </a:solidFill>
                <a:latin typeface="Calibri" pitchFamily="34" charset="0"/>
                <a:ea typeface="Calibri" pitchFamily="34" charset="-122"/>
                <a:cs typeface="Calibri" pitchFamily="34" charset="-120"/>
              </a:rPr>
              <a:t>COMPARISON</a:t>
            </a:r>
            <a:endParaRPr lang="en-US" sz="1200" dirty="0"/>
          </a:p>
        </p:txBody>
      </p:sp>
      <p:sp>
        <p:nvSpPr>
          <p:cNvPr id="3" name="Text 1"/>
          <p:cNvSpPr/>
          <p:nvPr/>
        </p:nvSpPr>
        <p:spPr>
          <a:xfrm>
            <a:off x="731520" y="585216"/>
            <a:ext cx="10698480" cy="1143000"/>
          </a:xfrm>
          <a:prstGeom prst="rect">
            <a:avLst/>
          </a:prstGeom>
          <a:noFill/>
          <a:ln/>
        </p:spPr>
        <p:txBody>
          <a:bodyPr wrap="square" lIns="0" tIns="0" rIns="0" bIns="0" rtlCol="0" anchor="t"/>
          <a:lstStyle/>
          <a:p>
            <a:pPr indent="0" marL="0">
              <a:lnSpc>
                <a:spcPts val="3800"/>
              </a:lnSpc>
              <a:buNone/>
            </a:pPr>
            <a:r>
              <a:rPr lang="en-US" sz="3200" b="1" dirty="0">
                <a:solidFill>
                  <a:srgbClr val="111111"/>
                </a:solidFill>
                <a:latin typeface="Arial" pitchFamily="34" charset="0"/>
                <a:ea typeface="Arial" pitchFamily="34" charset="-122"/>
                <a:cs typeface="Arial" pitchFamily="34" charset="-120"/>
              </a:rPr>
              <a:t>How it differs from Tailscale</a:t>
            </a:r>
            <a:endParaRPr lang="en-US" sz="3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731520" y="1874520"/>
          <a:ext cx="10698480" cy="914400"/>
        </p:xfrm>
        <a:graphic>
          <a:graphicData uri="http://schemas.openxmlformats.org/drawingml/2006/table">
            <a:tbl>
              <a:tblPr/>
              <a:tblGrid>
                <a:gridCol w="2743200"/>
                <a:gridCol w="3977640"/>
                <a:gridCol w="3977640"/>
              </a:tblGrid>
              <a:tr h="329184">
                <a:tc>
                  <a:txBody>
                    <a:bodyPr/>
                    <a:lstStyle/>
                    <a:p>
                      <a:pPr algn="l" indent="0" marL="0">
                        <a:buNone/>
                      </a:pPr>
                      <a:endParaRPr lang="en-US" sz="1200" dirty="0"/>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100" b="1" dirty="0">
                          <a:solidFill>
                            <a:srgbClr val="4D5562"/>
                          </a:solidFill>
                          <a:latin typeface="Arial" pitchFamily="34" charset="0"/>
                          <a:ea typeface="Arial" pitchFamily="34" charset="-122"/>
                          <a:cs typeface="Arial" pitchFamily="34" charset="-120"/>
                        </a:rPr>
                        <a:t>TAILSCALE</a:t>
                      </a:r>
                      <a:endParaRPr lang="en-US" sz="1100" dirty="0">
                        <a:latin typeface="Arial" charset="0"/>
                        <a:ea typeface="Arial" charset="0"/>
                        <a:cs typeface="Arial"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EBEAE5"/>
                    </a:solidFill>
                  </a:tcPr>
                </a:tc>
                <a:tc>
                  <a:txBody>
                    <a:bodyPr/>
                    <a:lstStyle/>
                    <a:p>
                      <a:pPr algn="l" indent="0" marL="0">
                        <a:buNone/>
                      </a:pPr>
                      <a:r>
                        <a:rPr lang="en-US" sz="1100" b="1" dirty="0">
                          <a:solidFill>
                            <a:srgbClr val="FFFFFF"/>
                          </a:solidFill>
                          <a:latin typeface="Arial" pitchFamily="34" charset="0"/>
                          <a:ea typeface="Arial" pitchFamily="34" charset="-122"/>
                          <a:cs typeface="Arial" pitchFamily="34" charset="-120"/>
                        </a:rPr>
                        <a:t>WAITREX</a:t>
                      </a:r>
                      <a:endParaRPr lang="en-US" sz="1100" dirty="0">
                        <a:latin typeface="Arial" charset="0"/>
                        <a:ea typeface="Arial" charset="0"/>
                        <a:cs typeface="Arial"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35746E"/>
                    </a:solidFill>
                  </a:tcPr>
                </a:tc>
              </a:tr>
              <a:tr h="566928">
                <a:tc>
                  <a:txBody>
                    <a:bodyPr/>
                    <a:lstStyle/>
                    <a:p>
                      <a:pPr algn="l" indent="0" marL="0">
                        <a:buNone/>
                      </a:pPr>
                      <a:r>
                        <a:rPr lang="en-US" sz="1300" b="1" dirty="0">
                          <a:solidFill>
                            <a:srgbClr val="111111"/>
                          </a:solidFill>
                          <a:latin typeface="Arial" pitchFamily="34" charset="0"/>
                          <a:ea typeface="Arial" pitchFamily="34" charset="-122"/>
                          <a:cs typeface="Arial" pitchFamily="34" charset="-120"/>
                        </a:rPr>
                        <a:t>Transport</a:t>
                      </a:r>
                      <a:endParaRPr lang="en-US" sz="1300" dirty="0">
                        <a:latin typeface="Arial" charset="0"/>
                        <a:ea typeface="Arial" charset="0"/>
                        <a:cs typeface="Arial"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dirty="0">
                          <a:solidFill>
                            <a:srgbClr val="4D5562"/>
                          </a:solidFill>
                          <a:latin typeface="Calibri" pitchFamily="34" charset="0"/>
                          <a:ea typeface="Calibri" pitchFamily="34" charset="-122"/>
                          <a:cs typeface="Calibri" pitchFamily="34" charset="-120"/>
                        </a:rPr>
                        <a:t>WireGuard — a fixed connection signature</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b="1" dirty="0">
                          <a:solidFill>
                            <a:srgbClr val="111111"/>
                          </a:solidFill>
                          <a:latin typeface="Calibri" pitchFamily="34" charset="0"/>
                          <a:ea typeface="Calibri" pitchFamily="34" charset="-122"/>
                          <a:cs typeface="Calibri" pitchFamily="34" charset="-120"/>
                        </a:rPr>
                        <a:t>Proprietary UDP, parameters unique to each installation</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FFFFF"/>
                    </a:solidFill>
                  </a:tcPr>
                </a:tc>
              </a:tr>
              <a:tr h="566928">
                <a:tc>
                  <a:txBody>
                    <a:bodyPr/>
                    <a:lstStyle/>
                    <a:p>
                      <a:pPr algn="l" indent="0" marL="0">
                        <a:buNone/>
                      </a:pPr>
                      <a:r>
                        <a:rPr lang="en-US" sz="1300" b="1" dirty="0">
                          <a:solidFill>
                            <a:srgbClr val="111111"/>
                          </a:solidFill>
                          <a:latin typeface="Arial" pitchFamily="34" charset="0"/>
                          <a:ea typeface="Arial" pitchFamily="34" charset="-122"/>
                          <a:cs typeface="Arial" pitchFamily="34" charset="-120"/>
                        </a:rPr>
                        <a:t>Networks with DPI</a:t>
                      </a:r>
                      <a:endParaRPr lang="en-US" sz="1300" dirty="0">
                        <a:latin typeface="Arial" charset="0"/>
                        <a:ea typeface="Arial" charset="0"/>
                        <a:cs typeface="Arial"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dirty="0">
                          <a:solidFill>
                            <a:srgbClr val="4D5562"/>
                          </a:solidFill>
                          <a:latin typeface="Calibri" pitchFamily="34" charset="0"/>
                          <a:ea typeface="Calibri" pitchFamily="34" charset="-122"/>
                          <a:cs typeface="Calibri" pitchFamily="34" charset="-120"/>
                        </a:rPr>
                        <a:t>Detected by a basic rule, the tunnel never comes up</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b="1" dirty="0">
                          <a:solidFill>
                            <a:srgbClr val="111111"/>
                          </a:solidFill>
                          <a:latin typeface="Calibri" pitchFamily="34" charset="0"/>
                          <a:ea typeface="Calibri" pitchFamily="34" charset="-122"/>
                          <a:cs typeface="Calibri" pitchFamily="34" charset="-120"/>
                        </a:rPr>
                        <a:t>No permanent signature</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FFFFF"/>
                    </a:solidFill>
                  </a:tcPr>
                </a:tc>
              </a:tr>
              <a:tr h="566928">
                <a:tc>
                  <a:txBody>
                    <a:bodyPr/>
                    <a:lstStyle/>
                    <a:p>
                      <a:pPr algn="l" indent="0" marL="0">
                        <a:buNone/>
                      </a:pPr>
                      <a:r>
                        <a:rPr lang="en-US" sz="1300" b="1" dirty="0">
                          <a:solidFill>
                            <a:srgbClr val="111111"/>
                          </a:solidFill>
                          <a:latin typeface="Arial" pitchFamily="34" charset="0"/>
                          <a:ea typeface="Arial" pitchFamily="34" charset="-122"/>
                          <a:cs typeface="Arial" pitchFamily="34" charset="-120"/>
                        </a:rPr>
                        <a:t>Exit node</a:t>
                      </a:r>
                      <a:endParaRPr lang="en-US" sz="1300" dirty="0">
                        <a:latin typeface="Arial" charset="0"/>
                        <a:ea typeface="Arial" charset="0"/>
                        <a:cs typeface="Arial"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dirty="0">
                          <a:solidFill>
                            <a:srgbClr val="4D5562"/>
                          </a:solidFill>
                          <a:latin typeface="Calibri" pitchFamily="34" charset="0"/>
                          <a:ea typeface="Calibri" pitchFamily="34" charset="-122"/>
                          <a:cs typeface="Calibri" pitchFamily="34" charset="-120"/>
                        </a:rPr>
                        <a:t>Chosen manually, one per device</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b="1" dirty="0">
                          <a:solidFill>
                            <a:srgbClr val="111111"/>
                          </a:solidFill>
                          <a:latin typeface="Calibri" pitchFamily="34" charset="0"/>
                          <a:ea typeface="Calibri" pitchFamily="34" charset="-122"/>
                          <a:cs typeface="Calibri" pitchFamily="34" charset="-120"/>
                        </a:rPr>
                        <a:t>Determined automatically by traffic destination</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FFFFF"/>
                    </a:solidFill>
                  </a:tcPr>
                </a:tc>
              </a:tr>
              <a:tr h="502920">
                <a:tc>
                  <a:txBody>
                    <a:bodyPr/>
                    <a:lstStyle/>
                    <a:p>
                      <a:pPr algn="l" indent="0" marL="0">
                        <a:buNone/>
                      </a:pPr>
                      <a:r>
                        <a:rPr lang="en-US" sz="1300" b="1" dirty="0">
                          <a:solidFill>
                            <a:srgbClr val="111111"/>
                          </a:solidFill>
                          <a:latin typeface="Arial" pitchFamily="34" charset="0"/>
                          <a:ea typeface="Arial" pitchFamily="34" charset="-122"/>
                          <a:cs typeface="Arial" pitchFamily="34" charset="-120"/>
                        </a:rPr>
                        <a:t>Management</a:t>
                      </a:r>
                      <a:endParaRPr lang="en-US" sz="1300" dirty="0">
                        <a:latin typeface="Arial" charset="0"/>
                        <a:ea typeface="Arial" charset="0"/>
                        <a:cs typeface="Arial"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dirty="0">
                          <a:solidFill>
                            <a:srgbClr val="4D5562"/>
                          </a:solidFill>
                          <a:latin typeface="Calibri" pitchFamily="34" charset="0"/>
                          <a:ea typeface="Calibri" pitchFamily="34" charset="-122"/>
                          <a:cs typeface="Calibri" pitchFamily="34" charset="-120"/>
                        </a:rPr>
                        <a:t>ACL policy file and console on the nodes</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b="1" dirty="0">
                          <a:solidFill>
                            <a:srgbClr val="111111"/>
                          </a:solidFill>
                          <a:latin typeface="Calibri" pitchFamily="34" charset="0"/>
                          <a:ea typeface="Calibri" pitchFamily="34" charset="-122"/>
                          <a:cs typeface="Calibri" pitchFamily="34" charset="-120"/>
                        </a:rPr>
                        <a:t>SPA Dashboard, rules per range</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FFFFF"/>
                    </a:solidFill>
                  </a:tcPr>
                </a:tc>
              </a:tr>
              <a:tr h="658368">
                <a:tc>
                  <a:txBody>
                    <a:bodyPr/>
                    <a:lstStyle/>
                    <a:p>
                      <a:pPr algn="l" indent="0" marL="0">
                        <a:buNone/>
                      </a:pPr>
                      <a:r>
                        <a:rPr lang="en-US" sz="1300" b="1" dirty="0">
                          <a:solidFill>
                            <a:srgbClr val="111111"/>
                          </a:solidFill>
                          <a:latin typeface="Arial" pitchFamily="34" charset="0"/>
                          <a:ea typeface="Arial" pitchFamily="34" charset="-122"/>
                          <a:cs typeface="Arial" pitchFamily="34" charset="-120"/>
                        </a:rPr>
                        <a:t>Load distribution</a:t>
                      </a:r>
                      <a:endParaRPr lang="en-US" sz="1300" dirty="0">
                        <a:latin typeface="Arial" charset="0"/>
                        <a:ea typeface="Arial" charset="0"/>
                        <a:cs typeface="Arial"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dirty="0">
                          <a:solidFill>
                            <a:srgbClr val="4D5562"/>
                          </a:solidFill>
                          <a:latin typeface="Calibri" pitchFamily="34" charset="0"/>
                          <a:ea typeface="Calibri" pitchFamily="34" charset="-122"/>
                          <a:cs typeface="Calibri" pitchFamily="34" charset="-120"/>
                        </a:rPr>
                        <a:t>One exit node per device — traffic concentrates, a separate balancer is required</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b="1" dirty="0">
                          <a:solidFill>
                            <a:srgbClr val="111111"/>
                          </a:solidFill>
                          <a:latin typeface="Calibri" pitchFamily="34" charset="0"/>
                          <a:ea typeface="Calibri" pitchFamily="34" charset="-122"/>
                          <a:cs typeface="Calibri" pitchFamily="34" charset="-120"/>
                        </a:rPr>
                        <a:t>Distributed by rules: the more rules, the more evenly spread across nodes</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FFFFF"/>
                    </a:solidFill>
                  </a:tcPr>
                </a:tc>
              </a:tr>
              <a:tr h="566928">
                <a:tc>
                  <a:txBody>
                    <a:bodyPr/>
                    <a:lstStyle/>
                    <a:p>
                      <a:pPr algn="l" indent="0" marL="0">
                        <a:buNone/>
                      </a:pPr>
                      <a:r>
                        <a:rPr lang="en-US" sz="1300" b="1" dirty="0">
                          <a:solidFill>
                            <a:srgbClr val="111111"/>
                          </a:solidFill>
                          <a:latin typeface="Arial" pitchFamily="34" charset="0"/>
                          <a:ea typeface="Arial" pitchFamily="34" charset="-122"/>
                          <a:cs typeface="Arial" pitchFamily="34" charset="-120"/>
                        </a:rPr>
                        <a:t>Hosting</a:t>
                      </a:r>
                      <a:endParaRPr lang="en-US" sz="1300" dirty="0">
                        <a:latin typeface="Arial" charset="0"/>
                        <a:ea typeface="Arial" charset="0"/>
                        <a:cs typeface="Arial"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dirty="0">
                          <a:solidFill>
                            <a:srgbClr val="4D5562"/>
                          </a:solidFill>
                          <a:latin typeface="Calibri" pitchFamily="34" charset="0"/>
                          <a:ea typeface="Calibri" pitchFamily="34" charset="-122"/>
                          <a:cs typeface="Calibri" pitchFamily="34" charset="-120"/>
                        </a:rPr>
                        <a:t>SaaS coordinator; self-hosted only via third-party Headscale</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5F5F2"/>
                    </a:solidFill>
                  </a:tcPr>
                </a:tc>
                <a:tc>
                  <a:txBody>
                    <a:bodyPr/>
                    <a:lstStyle/>
                    <a:p>
                      <a:pPr algn="l" indent="0" marL="0">
                        <a:buNone/>
                      </a:pPr>
                      <a:r>
                        <a:rPr lang="en-US" sz="1200" b="1" dirty="0">
                          <a:solidFill>
                            <a:srgbClr val="111111"/>
                          </a:solidFill>
                          <a:latin typeface="Calibri" pitchFamily="34" charset="0"/>
                          <a:ea typeface="Calibri" pitchFamily="34" charset="-122"/>
                          <a:cs typeface="Calibri" pitchFamily="34" charset="-120"/>
                        </a:rPr>
                        <a:t>Entirely within your own perimeter</a:t>
                      </a:r>
                      <a:endParaRPr lang="en-US" sz="1200" dirty="0">
                        <a:latin typeface="Calibri" charset="0"/>
                        <a:ea typeface="Calibri" charset="0"/>
                        <a:cs typeface="Calibri" charset="0"/>
                      </a:endParaRPr>
                    </a:p>
                  </a:txBody>
                  <a:tcPr marL="127000" marR="127000" marT="101600" marB="101600" anchor="ctr">
                    <a:lnL w="9525" cap="flat" cmpd="sng" algn="ctr">
                      <a:solidFill>
                        <a:srgbClr val="D5D3CC"/>
                      </a:solidFill>
                      <a:prstDash val="solid"/>
                      <a:round/>
                      <a:headEnd type="none" w="med" len="med"/>
                      <a:tailEnd type="none" w="med" len="med"/>
                    </a:lnL>
                    <a:lnR w="9525" cap="flat" cmpd="sng" algn="ctr">
                      <a:solidFill>
                        <a:srgbClr val="D5D3CC"/>
                      </a:solidFill>
                      <a:prstDash val="solid"/>
                      <a:round/>
                      <a:headEnd type="none" w="med" len="med"/>
                      <a:tailEnd type="none" w="med" len="med"/>
                    </a:lnR>
                    <a:lnT w="9525" cap="flat" cmpd="sng" algn="ctr">
                      <a:solidFill>
                        <a:srgbClr val="D5D3CC"/>
                      </a:solidFill>
                      <a:prstDash val="solid"/>
                      <a:round/>
                      <a:headEnd type="none" w="med" len="med"/>
                      <a:tailEnd type="none" w="med" len="med"/>
                    </a:lnT>
                    <a:lnB w="9525" cap="flat" cmpd="sng" algn="ctr">
                      <a:solidFill>
                        <a:srgbClr val="D5D3CC"/>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219456"/>
            <a:ext cx="10698480" cy="274320"/>
          </a:xfrm>
          <a:prstGeom prst="rect">
            <a:avLst/>
          </a:prstGeom>
          <a:noFill/>
          <a:ln/>
        </p:spPr>
        <p:txBody>
          <a:bodyPr wrap="square" lIns="0" tIns="0" rIns="0" bIns="0" rtlCol="0" anchor="ctr"/>
          <a:lstStyle/>
          <a:p>
            <a:pPr indent="0" marL="0">
              <a:buNone/>
            </a:pPr>
            <a:r>
              <a:rPr lang="en-US" sz="1200" b="1" spc="200" kern="0" dirty="0">
                <a:solidFill>
                  <a:srgbClr val="35746E"/>
                </a:solidFill>
                <a:latin typeface="Calibri" pitchFamily="34" charset="0"/>
                <a:ea typeface="Calibri" pitchFamily="34" charset="-122"/>
                <a:cs typeface="Calibri" pitchFamily="34" charset="-120"/>
              </a:rPr>
              <a:t>APPLICATION</a:t>
            </a:r>
            <a:endParaRPr lang="en-US" sz="1200" dirty="0"/>
          </a:p>
        </p:txBody>
      </p:sp>
      <p:sp>
        <p:nvSpPr>
          <p:cNvPr id="3" name="Text 1"/>
          <p:cNvSpPr/>
          <p:nvPr/>
        </p:nvSpPr>
        <p:spPr>
          <a:xfrm>
            <a:off x="731520" y="585216"/>
            <a:ext cx="10698480" cy="1143000"/>
          </a:xfrm>
          <a:prstGeom prst="rect">
            <a:avLst/>
          </a:prstGeom>
          <a:noFill/>
          <a:ln/>
        </p:spPr>
        <p:txBody>
          <a:bodyPr wrap="square" lIns="0" tIns="0" rIns="0" bIns="0" rtlCol="0" anchor="t"/>
          <a:lstStyle/>
          <a:p>
            <a:pPr indent="0" marL="0">
              <a:lnSpc>
                <a:spcPts val="3800"/>
              </a:lnSpc>
              <a:buNone/>
            </a:pPr>
            <a:r>
              <a:rPr lang="en-US" sz="3200" b="1" dirty="0">
                <a:solidFill>
                  <a:srgbClr val="111111"/>
                </a:solidFill>
                <a:latin typeface="Arial" pitchFamily="34" charset="0"/>
                <a:ea typeface="Arial" pitchFamily="34" charset="-122"/>
                <a:cs typeface="Arial" pitchFamily="34" charset="-120"/>
              </a:rPr>
              <a:t>Public sector and companies</a:t>
            </a:r>
            <a:endParaRPr lang="en-US" sz="3200" dirty="0"/>
          </a:p>
        </p:txBody>
      </p:sp>
      <p:sp>
        <p:nvSpPr>
          <p:cNvPr id="4" name="Shape 2"/>
          <p:cNvSpPr/>
          <p:nvPr/>
        </p:nvSpPr>
        <p:spPr>
          <a:xfrm>
            <a:off x="731520" y="1965960"/>
            <a:ext cx="2423160" cy="3337560"/>
          </a:xfrm>
          <a:prstGeom prst="rect">
            <a:avLst/>
          </a:prstGeom>
          <a:solidFill>
            <a:srgbClr val="FFFFFF"/>
          </a:solidFill>
          <a:ln w="9525">
            <a:solidFill>
              <a:srgbClr val="D5D3CC"/>
            </a:solidFill>
            <a:prstDash val="solid"/>
          </a:ln>
        </p:spPr>
      </p:sp>
      <p:sp>
        <p:nvSpPr>
          <p:cNvPr id="5" name="Shape 3"/>
          <p:cNvSpPr/>
          <p:nvPr/>
        </p:nvSpPr>
        <p:spPr>
          <a:xfrm>
            <a:off x="1005840" y="2286000"/>
            <a:ext cx="502920" cy="0"/>
          </a:xfrm>
          <a:prstGeom prst="line">
            <a:avLst/>
          </a:prstGeom>
          <a:noFill/>
          <a:ln w="31750">
            <a:solidFill>
              <a:srgbClr val="35746E"/>
            </a:solidFill>
            <a:prstDash val="solid"/>
          </a:ln>
        </p:spPr>
      </p:sp>
      <p:sp>
        <p:nvSpPr>
          <p:cNvPr id="6" name="Text 4"/>
          <p:cNvSpPr/>
          <p:nvPr/>
        </p:nvSpPr>
        <p:spPr>
          <a:xfrm>
            <a:off x="1005840" y="2514600"/>
            <a:ext cx="1920240" cy="822960"/>
          </a:xfrm>
          <a:prstGeom prst="rect">
            <a:avLst/>
          </a:prstGeom>
          <a:noFill/>
          <a:ln/>
        </p:spPr>
        <p:txBody>
          <a:bodyPr wrap="square" lIns="0" tIns="0" rIns="0" bIns="0" rtlCol="0" anchor="t"/>
          <a:lstStyle/>
          <a:p>
            <a:pPr indent="0" marL="0">
              <a:lnSpc>
                <a:spcPts val="1900"/>
              </a:lnSpc>
              <a:buNone/>
            </a:pPr>
            <a:r>
              <a:rPr lang="en-US" sz="1500" b="1" dirty="0">
                <a:solidFill>
                  <a:srgbClr val="111111"/>
                </a:solidFill>
                <a:latin typeface="Arial" pitchFamily="34" charset="0"/>
                <a:ea typeface="Arial" pitchFamily="34" charset="-122"/>
                <a:cs typeface="Arial" pitchFamily="34" charset="-120"/>
              </a:rPr>
              <a:t>Full control</a:t>
            </a:r>
            <a:endParaRPr lang="en-US" sz="1500" dirty="0"/>
          </a:p>
          <a:p>
            <a:pPr indent="0" marL="0">
              <a:lnSpc>
                <a:spcPts val="1900"/>
              </a:lnSpc>
              <a:buNone/>
            </a:pPr>
            <a:r>
              <a:rPr lang="en-US" sz="1500" b="1" dirty="0">
                <a:solidFill>
                  <a:srgbClr val="111111"/>
                </a:solidFill>
                <a:latin typeface="Arial" pitchFamily="34" charset="0"/>
                <a:ea typeface="Arial" pitchFamily="34" charset="-122"/>
                <a:cs typeface="Arial" pitchFamily="34" charset="-120"/>
              </a:rPr>
              <a:t>over the perimeter</a:t>
            </a:r>
            <a:endParaRPr lang="en-US" sz="1500" dirty="0"/>
          </a:p>
        </p:txBody>
      </p:sp>
      <p:sp>
        <p:nvSpPr>
          <p:cNvPr id="7" name="Text 5"/>
          <p:cNvSpPr/>
          <p:nvPr/>
        </p:nvSpPr>
        <p:spPr>
          <a:xfrm>
            <a:off x="1005840" y="3429000"/>
            <a:ext cx="1920240" cy="1737360"/>
          </a:xfrm>
          <a:prstGeom prst="rect">
            <a:avLst/>
          </a:prstGeom>
          <a:noFill/>
          <a:ln/>
        </p:spPr>
        <p:txBody>
          <a:bodyPr wrap="square" lIns="0" tIns="0" rIns="0" bIns="0" rtlCol="0" anchor="t"/>
          <a:lstStyle/>
          <a:p>
            <a:pPr indent="0" marL="0">
              <a:lnSpc>
                <a:spcPts val="1800"/>
              </a:lnSpc>
              <a:buNone/>
            </a:pPr>
            <a:r>
              <a:rPr lang="en-US" sz="1250" dirty="0">
                <a:solidFill>
                  <a:srgbClr val="4D5562"/>
                </a:solidFill>
                <a:latin typeface="Calibri" pitchFamily="34" charset="0"/>
                <a:ea typeface="Calibri" pitchFamily="34" charset="-122"/>
                <a:cs typeface="Calibri" pitchFamily="34" charset="-120"/>
              </a:rPr>
              <a:t>Everything is deployed inside the organization. Keys, nodes and traffic never leave the perimeter; no third-party operator is involved.</a:t>
            </a:r>
            <a:endParaRPr lang="en-US" sz="1250" dirty="0"/>
          </a:p>
        </p:txBody>
      </p:sp>
      <p:sp>
        <p:nvSpPr>
          <p:cNvPr id="8" name="Shape 6"/>
          <p:cNvSpPr/>
          <p:nvPr/>
        </p:nvSpPr>
        <p:spPr>
          <a:xfrm>
            <a:off x="3474720" y="1965960"/>
            <a:ext cx="2423160" cy="3337560"/>
          </a:xfrm>
          <a:prstGeom prst="rect">
            <a:avLst/>
          </a:prstGeom>
          <a:solidFill>
            <a:srgbClr val="FFFFFF"/>
          </a:solidFill>
          <a:ln w="9525">
            <a:solidFill>
              <a:srgbClr val="D5D3CC"/>
            </a:solidFill>
            <a:prstDash val="solid"/>
          </a:ln>
        </p:spPr>
      </p:sp>
      <p:sp>
        <p:nvSpPr>
          <p:cNvPr id="9" name="Shape 7"/>
          <p:cNvSpPr/>
          <p:nvPr/>
        </p:nvSpPr>
        <p:spPr>
          <a:xfrm>
            <a:off x="3749040" y="2286000"/>
            <a:ext cx="502920" cy="0"/>
          </a:xfrm>
          <a:prstGeom prst="line">
            <a:avLst/>
          </a:prstGeom>
          <a:noFill/>
          <a:ln w="31750">
            <a:solidFill>
              <a:srgbClr val="35746E"/>
            </a:solidFill>
            <a:prstDash val="solid"/>
          </a:ln>
        </p:spPr>
      </p:sp>
      <p:sp>
        <p:nvSpPr>
          <p:cNvPr id="10" name="Text 8"/>
          <p:cNvSpPr/>
          <p:nvPr/>
        </p:nvSpPr>
        <p:spPr>
          <a:xfrm>
            <a:off x="3749040" y="2514600"/>
            <a:ext cx="1920240" cy="822960"/>
          </a:xfrm>
          <a:prstGeom prst="rect">
            <a:avLst/>
          </a:prstGeom>
          <a:noFill/>
          <a:ln/>
        </p:spPr>
        <p:txBody>
          <a:bodyPr wrap="square" lIns="0" tIns="0" rIns="0" bIns="0" rtlCol="0" anchor="t"/>
          <a:lstStyle/>
          <a:p>
            <a:pPr indent="0" marL="0">
              <a:lnSpc>
                <a:spcPts val="1900"/>
              </a:lnSpc>
              <a:buNone/>
            </a:pPr>
            <a:r>
              <a:rPr lang="en-US" sz="1500" b="1" dirty="0">
                <a:solidFill>
                  <a:srgbClr val="111111"/>
                </a:solidFill>
                <a:latin typeface="Arial" pitchFamily="34" charset="0"/>
                <a:ea typeface="Arial" pitchFamily="34" charset="-122"/>
                <a:cs typeface="Arial" pitchFamily="34" charset="-120"/>
              </a:rPr>
              <a:t>Operation on networks</a:t>
            </a:r>
            <a:endParaRPr lang="en-US" sz="1500" dirty="0"/>
          </a:p>
          <a:p>
            <a:pPr indent="0" marL="0">
              <a:lnSpc>
                <a:spcPts val="1900"/>
              </a:lnSpc>
              <a:buNone/>
            </a:pPr>
            <a:r>
              <a:rPr lang="en-US" sz="1500" b="1" dirty="0">
                <a:solidFill>
                  <a:srgbClr val="111111"/>
                </a:solidFill>
                <a:latin typeface="Arial" pitchFamily="34" charset="0"/>
                <a:ea typeface="Arial" pitchFamily="34" charset="-122"/>
                <a:cs typeface="Arial" pitchFamily="34" charset="-120"/>
              </a:rPr>
              <a:t>with DPI</a:t>
            </a:r>
            <a:endParaRPr lang="en-US" sz="1500" dirty="0"/>
          </a:p>
        </p:txBody>
      </p:sp>
      <p:sp>
        <p:nvSpPr>
          <p:cNvPr id="11" name="Text 9"/>
          <p:cNvSpPr/>
          <p:nvPr/>
        </p:nvSpPr>
        <p:spPr>
          <a:xfrm>
            <a:off x="3749040" y="3429000"/>
            <a:ext cx="1920240" cy="1737360"/>
          </a:xfrm>
          <a:prstGeom prst="rect">
            <a:avLst/>
          </a:prstGeom>
          <a:noFill/>
          <a:ln/>
        </p:spPr>
        <p:txBody>
          <a:bodyPr wrap="square" lIns="0" tIns="0" rIns="0" bIns="0" rtlCol="0" anchor="t"/>
          <a:lstStyle/>
          <a:p>
            <a:pPr indent="0" marL="0">
              <a:lnSpc>
                <a:spcPts val="1800"/>
              </a:lnSpc>
              <a:buNone/>
            </a:pPr>
            <a:r>
              <a:rPr lang="en-US" sz="1250" dirty="0">
                <a:solidFill>
                  <a:srgbClr val="4D5562"/>
                </a:solidFill>
                <a:latin typeface="Calibri" pitchFamily="34" charset="0"/>
                <a:ea typeface="Calibri" pitchFamily="34" charset="-122"/>
                <a:cs typeface="Calibri" pitchFamily="34" charset="-120"/>
              </a:rPr>
              <a:t>Reliable connectivity where standard corporate tunnels fail to come up: branches, business trips, contractors.</a:t>
            </a:r>
            <a:endParaRPr lang="en-US" sz="1250" dirty="0"/>
          </a:p>
        </p:txBody>
      </p:sp>
      <p:sp>
        <p:nvSpPr>
          <p:cNvPr id="12" name="Shape 10"/>
          <p:cNvSpPr/>
          <p:nvPr/>
        </p:nvSpPr>
        <p:spPr>
          <a:xfrm>
            <a:off x="6217920" y="1965960"/>
            <a:ext cx="2423160" cy="3337560"/>
          </a:xfrm>
          <a:prstGeom prst="rect">
            <a:avLst/>
          </a:prstGeom>
          <a:solidFill>
            <a:srgbClr val="FFFFFF"/>
          </a:solidFill>
          <a:ln w="9525">
            <a:solidFill>
              <a:srgbClr val="D5D3CC"/>
            </a:solidFill>
            <a:prstDash val="solid"/>
          </a:ln>
        </p:spPr>
      </p:sp>
      <p:sp>
        <p:nvSpPr>
          <p:cNvPr id="13" name="Shape 11"/>
          <p:cNvSpPr/>
          <p:nvPr/>
        </p:nvSpPr>
        <p:spPr>
          <a:xfrm>
            <a:off x="6492240" y="2286000"/>
            <a:ext cx="502920" cy="0"/>
          </a:xfrm>
          <a:prstGeom prst="line">
            <a:avLst/>
          </a:prstGeom>
          <a:noFill/>
          <a:ln w="31750">
            <a:solidFill>
              <a:srgbClr val="35746E"/>
            </a:solidFill>
            <a:prstDash val="solid"/>
          </a:ln>
        </p:spPr>
      </p:sp>
      <p:sp>
        <p:nvSpPr>
          <p:cNvPr id="14" name="Text 12"/>
          <p:cNvSpPr/>
          <p:nvPr/>
        </p:nvSpPr>
        <p:spPr>
          <a:xfrm>
            <a:off x="6492240" y="2514600"/>
            <a:ext cx="1920240" cy="822960"/>
          </a:xfrm>
          <a:prstGeom prst="rect">
            <a:avLst/>
          </a:prstGeom>
          <a:noFill/>
          <a:ln/>
        </p:spPr>
        <p:txBody>
          <a:bodyPr wrap="square" lIns="0" tIns="0" rIns="0" bIns="0" rtlCol="0" anchor="t"/>
          <a:lstStyle/>
          <a:p>
            <a:pPr indent="0" marL="0">
              <a:lnSpc>
                <a:spcPts val="1900"/>
              </a:lnSpc>
              <a:buNone/>
            </a:pPr>
            <a:r>
              <a:rPr lang="en-US" sz="1500" b="1" dirty="0">
                <a:solidFill>
                  <a:srgbClr val="111111"/>
                </a:solidFill>
                <a:latin typeface="Arial" pitchFamily="34" charset="0"/>
                <a:ea typeface="Arial" pitchFamily="34" charset="-122"/>
                <a:cs typeface="Arial" pitchFamily="34" charset="-120"/>
              </a:rPr>
              <a:t>Sites</a:t>
            </a:r>
            <a:endParaRPr lang="en-US" sz="1500" dirty="0"/>
          </a:p>
          <a:p>
            <a:pPr indent="0" marL="0">
              <a:lnSpc>
                <a:spcPts val="1900"/>
              </a:lnSpc>
              <a:buNone/>
            </a:pPr>
            <a:r>
              <a:rPr lang="en-US" sz="1500" b="1" dirty="0">
                <a:solidFill>
                  <a:srgbClr val="111111"/>
                </a:solidFill>
                <a:latin typeface="Arial" pitchFamily="34" charset="0"/>
                <a:ea typeface="Arial" pitchFamily="34" charset="-122"/>
                <a:cs typeface="Arial" pitchFamily="34" charset="-120"/>
              </a:rPr>
              <a:t>in different countries</a:t>
            </a:r>
            <a:endParaRPr lang="en-US" sz="1500" dirty="0"/>
          </a:p>
        </p:txBody>
      </p:sp>
      <p:sp>
        <p:nvSpPr>
          <p:cNvPr id="15" name="Text 13"/>
          <p:cNvSpPr/>
          <p:nvPr/>
        </p:nvSpPr>
        <p:spPr>
          <a:xfrm>
            <a:off x="6492240" y="3429000"/>
            <a:ext cx="1920240" cy="1737360"/>
          </a:xfrm>
          <a:prstGeom prst="rect">
            <a:avLst/>
          </a:prstGeom>
          <a:noFill/>
          <a:ln/>
        </p:spPr>
        <p:txBody>
          <a:bodyPr wrap="square" lIns="0" tIns="0" rIns="0" bIns="0" rtlCol="0" anchor="t"/>
          <a:lstStyle/>
          <a:p>
            <a:pPr indent="0" marL="0">
              <a:lnSpc>
                <a:spcPts val="1800"/>
              </a:lnSpc>
              <a:buNone/>
            </a:pPr>
            <a:r>
              <a:rPr lang="en-US" sz="1250" dirty="0">
                <a:solidFill>
                  <a:srgbClr val="4D5562"/>
                </a:solidFill>
                <a:latin typeface="Calibri" pitchFamily="34" charset="0"/>
                <a:ea typeface="Calibri" pitchFamily="34" charset="-122"/>
                <a:cs typeface="Calibri" pitchFamily="34" charset="-120"/>
              </a:rPr>
              <a:t>Direct connectivity between offices and data centers over the ordinary internet, without leasing dedicated lines.</a:t>
            </a:r>
            <a:endParaRPr lang="en-US" sz="1250" dirty="0"/>
          </a:p>
        </p:txBody>
      </p:sp>
      <p:sp>
        <p:nvSpPr>
          <p:cNvPr id="16" name="Shape 14"/>
          <p:cNvSpPr/>
          <p:nvPr/>
        </p:nvSpPr>
        <p:spPr>
          <a:xfrm>
            <a:off x="8961120" y="1965960"/>
            <a:ext cx="2423160" cy="3337560"/>
          </a:xfrm>
          <a:prstGeom prst="rect">
            <a:avLst/>
          </a:prstGeom>
          <a:solidFill>
            <a:srgbClr val="FFFFFF"/>
          </a:solidFill>
          <a:ln w="9525">
            <a:solidFill>
              <a:srgbClr val="D5D3CC"/>
            </a:solidFill>
            <a:prstDash val="solid"/>
          </a:ln>
        </p:spPr>
      </p:sp>
      <p:sp>
        <p:nvSpPr>
          <p:cNvPr id="17" name="Shape 15"/>
          <p:cNvSpPr/>
          <p:nvPr/>
        </p:nvSpPr>
        <p:spPr>
          <a:xfrm>
            <a:off x="9235440" y="2286000"/>
            <a:ext cx="502920" cy="0"/>
          </a:xfrm>
          <a:prstGeom prst="line">
            <a:avLst/>
          </a:prstGeom>
          <a:noFill/>
          <a:ln w="31750">
            <a:solidFill>
              <a:srgbClr val="35746E"/>
            </a:solidFill>
            <a:prstDash val="solid"/>
          </a:ln>
        </p:spPr>
      </p:sp>
      <p:sp>
        <p:nvSpPr>
          <p:cNvPr id="18" name="Text 16"/>
          <p:cNvSpPr/>
          <p:nvPr/>
        </p:nvSpPr>
        <p:spPr>
          <a:xfrm>
            <a:off x="9235440" y="2514600"/>
            <a:ext cx="1920240" cy="822960"/>
          </a:xfrm>
          <a:prstGeom prst="rect">
            <a:avLst/>
          </a:prstGeom>
          <a:noFill/>
          <a:ln/>
        </p:spPr>
        <p:txBody>
          <a:bodyPr wrap="square" lIns="0" tIns="0" rIns="0" bIns="0" rtlCol="0" anchor="t"/>
          <a:lstStyle/>
          <a:p>
            <a:pPr indent="0" marL="0">
              <a:lnSpc>
                <a:spcPts val="1900"/>
              </a:lnSpc>
              <a:buNone/>
            </a:pPr>
            <a:r>
              <a:rPr lang="en-US" sz="1500" b="1" dirty="0">
                <a:solidFill>
                  <a:srgbClr val="111111"/>
                </a:solidFill>
                <a:latin typeface="Arial" pitchFamily="34" charset="0"/>
                <a:ea typeface="Arial" pitchFamily="34" charset="-122"/>
                <a:cs typeface="Arial" pitchFamily="34" charset="-120"/>
              </a:rPr>
              <a:t>Services tied</a:t>
            </a:r>
            <a:endParaRPr lang="en-US" sz="1500" dirty="0"/>
          </a:p>
          <a:p>
            <a:pPr indent="0" marL="0">
              <a:lnSpc>
                <a:spcPts val="1900"/>
              </a:lnSpc>
              <a:buNone/>
            </a:pPr>
            <a:r>
              <a:rPr lang="en-US" sz="1500" b="1" dirty="0">
                <a:solidFill>
                  <a:srgbClr val="111111"/>
                </a:solidFill>
                <a:latin typeface="Arial" pitchFamily="34" charset="0"/>
                <a:ea typeface="Arial" pitchFamily="34" charset="-122"/>
                <a:cs typeface="Arial" pitchFamily="34" charset="-120"/>
              </a:rPr>
              <a:t>to a jurisdiction</a:t>
            </a:r>
            <a:endParaRPr lang="en-US" sz="1500" dirty="0"/>
          </a:p>
        </p:txBody>
      </p:sp>
      <p:sp>
        <p:nvSpPr>
          <p:cNvPr id="19" name="Text 17"/>
          <p:cNvSpPr/>
          <p:nvPr/>
        </p:nvSpPr>
        <p:spPr>
          <a:xfrm>
            <a:off x="9235440" y="3429000"/>
            <a:ext cx="1920240" cy="1737360"/>
          </a:xfrm>
          <a:prstGeom prst="rect">
            <a:avLst/>
          </a:prstGeom>
          <a:noFill/>
          <a:ln/>
        </p:spPr>
        <p:txBody>
          <a:bodyPr wrap="square" lIns="0" tIns="0" rIns="0" bIns="0" rtlCol="0" anchor="t"/>
          <a:lstStyle/>
          <a:p>
            <a:pPr indent="0" marL="0">
              <a:lnSpc>
                <a:spcPts val="1800"/>
              </a:lnSpc>
              <a:buNone/>
            </a:pPr>
            <a:r>
              <a:rPr lang="en-US" sz="1250" dirty="0">
                <a:solidFill>
                  <a:srgbClr val="4D5562"/>
                </a:solidFill>
                <a:latin typeface="Calibri" pitchFamily="34" charset="0"/>
                <a:ea typeface="Calibri" pitchFamily="34" charset="-122"/>
                <a:cs typeface="Calibri" pitchFamily="34" charset="-120"/>
              </a:rPr>
              <a:t>Access to resources that only work from a specific country: banks, payment systems, government portals.</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219456"/>
            <a:ext cx="10698480" cy="274320"/>
          </a:xfrm>
          <a:prstGeom prst="rect">
            <a:avLst/>
          </a:prstGeom>
          <a:noFill/>
          <a:ln/>
        </p:spPr>
        <p:txBody>
          <a:bodyPr wrap="square" lIns="0" tIns="0" rIns="0" bIns="0" rtlCol="0" anchor="ctr"/>
          <a:lstStyle/>
          <a:p>
            <a:pPr indent="0" marL="0">
              <a:buNone/>
            </a:pPr>
            <a:r>
              <a:rPr lang="en-US" sz="1200" b="1" spc="200" kern="0" dirty="0">
                <a:solidFill>
                  <a:srgbClr val="35746E"/>
                </a:solidFill>
                <a:latin typeface="Calibri" pitchFamily="34" charset="0"/>
                <a:ea typeface="Calibri" pitchFamily="34" charset="-122"/>
                <a:cs typeface="Calibri" pitchFamily="34" charset="-120"/>
              </a:rPr>
              <a:t>USE CASES</a:t>
            </a:r>
            <a:endParaRPr lang="en-US" sz="1200" dirty="0"/>
          </a:p>
        </p:txBody>
      </p:sp>
      <p:sp>
        <p:nvSpPr>
          <p:cNvPr id="3" name="Text 1"/>
          <p:cNvSpPr/>
          <p:nvPr/>
        </p:nvSpPr>
        <p:spPr>
          <a:xfrm>
            <a:off x="731520" y="585216"/>
            <a:ext cx="10698480" cy="1143000"/>
          </a:xfrm>
          <a:prstGeom prst="rect">
            <a:avLst/>
          </a:prstGeom>
          <a:noFill/>
          <a:ln/>
        </p:spPr>
        <p:txBody>
          <a:bodyPr wrap="square" lIns="0" tIns="0" rIns="0" bIns="0" rtlCol="0" anchor="t"/>
          <a:lstStyle/>
          <a:p>
            <a:pPr indent="0" marL="0">
              <a:lnSpc>
                <a:spcPts val="3800"/>
              </a:lnSpc>
              <a:buNone/>
            </a:pPr>
            <a:r>
              <a:rPr lang="en-US" sz="3200" b="1" dirty="0">
                <a:solidFill>
                  <a:srgbClr val="111111"/>
                </a:solidFill>
                <a:latin typeface="Arial" pitchFamily="34" charset="0"/>
                <a:ea typeface="Arial" pitchFamily="34" charset="-122"/>
                <a:cs typeface="Arial" pitchFamily="34" charset="-120"/>
              </a:rPr>
              <a:t>Three industries, three tasks</a:t>
            </a:r>
            <a:endParaRPr lang="en-US" sz="3200" dirty="0"/>
          </a:p>
        </p:txBody>
      </p:sp>
      <p:sp>
        <p:nvSpPr>
          <p:cNvPr id="4" name="Shape 2"/>
          <p:cNvSpPr/>
          <p:nvPr/>
        </p:nvSpPr>
        <p:spPr>
          <a:xfrm>
            <a:off x="731520" y="1783080"/>
            <a:ext cx="3291840" cy="4434840"/>
          </a:xfrm>
          <a:prstGeom prst="rect">
            <a:avLst/>
          </a:prstGeom>
          <a:solidFill>
            <a:srgbClr val="FFFFFF"/>
          </a:solidFill>
          <a:ln w="9525">
            <a:solidFill>
              <a:srgbClr val="D5D3CC"/>
            </a:solidFill>
            <a:prstDash val="solid"/>
          </a:ln>
        </p:spPr>
      </p:sp>
      <p:sp>
        <p:nvSpPr>
          <p:cNvPr id="5" name="Shape 3"/>
          <p:cNvSpPr/>
          <p:nvPr/>
        </p:nvSpPr>
        <p:spPr>
          <a:xfrm>
            <a:off x="731520" y="1783080"/>
            <a:ext cx="3291840" cy="566928"/>
          </a:xfrm>
          <a:prstGeom prst="rect">
            <a:avLst/>
          </a:prstGeom>
          <a:solidFill>
            <a:srgbClr val="35746E"/>
          </a:solidFill>
          <a:ln w="12700">
            <a:solidFill>
              <a:srgbClr val="35746E"/>
            </a:solidFill>
            <a:prstDash val="solid"/>
          </a:ln>
        </p:spPr>
      </p:sp>
      <p:sp>
        <p:nvSpPr>
          <p:cNvPr id="6" name="Text 4"/>
          <p:cNvSpPr/>
          <p:nvPr/>
        </p:nvSpPr>
        <p:spPr>
          <a:xfrm>
            <a:off x="1005840" y="1783080"/>
            <a:ext cx="2743200" cy="566928"/>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IP telephony</a:t>
            </a:r>
            <a:endParaRPr lang="en-US" sz="1600" dirty="0"/>
          </a:p>
        </p:txBody>
      </p:sp>
      <p:sp>
        <p:nvSpPr>
          <p:cNvPr id="7" name="Text 5"/>
          <p:cNvSpPr/>
          <p:nvPr/>
        </p:nvSpPr>
        <p:spPr>
          <a:xfrm>
            <a:off x="1005840" y="2514600"/>
            <a:ext cx="2743200" cy="237744"/>
          </a:xfrm>
          <a:prstGeom prst="rect">
            <a:avLst/>
          </a:prstGeom>
          <a:noFill/>
          <a:ln/>
        </p:spPr>
        <p:txBody>
          <a:bodyPr wrap="square" lIns="0" tIns="0" rIns="0" bIns="0" rtlCol="0" anchor="ctr"/>
          <a:lstStyle/>
          <a:p>
            <a:pPr indent="0" marL="0">
              <a:buNone/>
            </a:pPr>
            <a:r>
              <a:rPr lang="en-US" sz="1150" b="1" spc="100" kern="0" dirty="0">
                <a:solidFill>
                  <a:srgbClr val="4D5562"/>
                </a:solidFill>
                <a:latin typeface="Calibri" pitchFamily="34" charset="0"/>
                <a:ea typeface="Calibri" pitchFamily="34" charset="-122"/>
                <a:cs typeface="Calibri" pitchFamily="34" charset="-120"/>
              </a:rPr>
              <a:t>The problem</a:t>
            </a:r>
            <a:endParaRPr lang="en-US" sz="1150" dirty="0"/>
          </a:p>
        </p:txBody>
      </p:sp>
      <p:sp>
        <p:nvSpPr>
          <p:cNvPr id="8" name="Text 6"/>
          <p:cNvSpPr/>
          <p:nvPr/>
        </p:nvSpPr>
        <p:spPr>
          <a:xfrm>
            <a:off x="1005840" y="2788920"/>
            <a:ext cx="2743200" cy="1371600"/>
          </a:xfrm>
          <a:prstGeom prst="rect">
            <a:avLst/>
          </a:prstGeom>
          <a:noFill/>
          <a:ln/>
        </p:spPr>
        <p:txBody>
          <a:bodyPr wrap="square" lIns="0" tIns="0" rIns="0" bIns="0" rtlCol="0" anchor="t"/>
          <a:lstStyle/>
          <a:p>
            <a:pPr indent="0" marL="0">
              <a:lnSpc>
                <a:spcPts val="1600"/>
              </a:lnSpc>
              <a:buNone/>
            </a:pPr>
            <a:r>
              <a:rPr lang="en-US" sz="1200" dirty="0">
                <a:solidFill>
                  <a:srgbClr val="4D5562"/>
                </a:solidFill>
                <a:latin typeface="Calibri" pitchFamily="34" charset="0"/>
                <a:ea typeface="Calibri" pitchFamily="34" charset="-122"/>
                <a:cs typeface="Calibri" pitchFamily="34" charset="-120"/>
              </a:rPr>
              <a:t>Branches are wired in a star: RTP between two branches travels to the central node and back. Extra RTT and double bandwidth use at the hub. Plus SIP behind NAT — the ALG on the CPE breaks registration.</a:t>
            </a:r>
            <a:endParaRPr lang="en-US" sz="1200" dirty="0"/>
          </a:p>
        </p:txBody>
      </p:sp>
      <p:sp>
        <p:nvSpPr>
          <p:cNvPr id="9" name="Shape 7"/>
          <p:cNvSpPr/>
          <p:nvPr/>
        </p:nvSpPr>
        <p:spPr>
          <a:xfrm>
            <a:off x="1005840" y="4224528"/>
            <a:ext cx="2743200" cy="0"/>
          </a:xfrm>
          <a:prstGeom prst="line">
            <a:avLst/>
          </a:prstGeom>
          <a:noFill/>
          <a:ln w="9525">
            <a:solidFill>
              <a:srgbClr val="D5D3CC"/>
            </a:solidFill>
            <a:prstDash val="solid"/>
          </a:ln>
        </p:spPr>
      </p:sp>
      <p:sp>
        <p:nvSpPr>
          <p:cNvPr id="10" name="Text 8"/>
          <p:cNvSpPr/>
          <p:nvPr/>
        </p:nvSpPr>
        <p:spPr>
          <a:xfrm>
            <a:off x="1005840" y="4343400"/>
            <a:ext cx="2743200" cy="237744"/>
          </a:xfrm>
          <a:prstGeom prst="rect">
            <a:avLst/>
          </a:prstGeom>
          <a:noFill/>
          <a:ln/>
        </p:spPr>
        <p:txBody>
          <a:bodyPr wrap="square" lIns="0" tIns="0" rIns="0" bIns="0" rtlCol="0" anchor="ctr"/>
          <a:lstStyle/>
          <a:p>
            <a:pPr indent="0" marL="0">
              <a:buNone/>
            </a:pPr>
            <a:r>
              <a:rPr lang="en-US" sz="1150" b="1" spc="100" kern="0" dirty="0">
                <a:solidFill>
                  <a:srgbClr val="35746E"/>
                </a:solidFill>
                <a:latin typeface="Calibri" pitchFamily="34" charset="0"/>
                <a:ea typeface="Calibri" pitchFamily="34" charset="-122"/>
                <a:cs typeface="Calibri" pitchFamily="34" charset="-120"/>
              </a:rPr>
              <a:t>How Mesh VPN solves it</a:t>
            </a:r>
            <a:endParaRPr lang="en-US" sz="1150" dirty="0"/>
          </a:p>
        </p:txBody>
      </p:sp>
      <p:sp>
        <p:nvSpPr>
          <p:cNvPr id="11" name="Text 9"/>
          <p:cNvSpPr/>
          <p:nvPr/>
        </p:nvSpPr>
        <p:spPr>
          <a:xfrm>
            <a:off x="1005840" y="4617720"/>
            <a:ext cx="2743200" cy="1554480"/>
          </a:xfrm>
          <a:prstGeom prst="rect">
            <a:avLst/>
          </a:prstGeom>
          <a:noFill/>
          <a:ln/>
        </p:spPr>
        <p:txBody>
          <a:bodyPr wrap="square" lIns="0" tIns="0" rIns="0" bIns="0" rtlCol="0" anchor="t"/>
          <a:lstStyle/>
          <a:p>
            <a:pPr indent="0" marL="0">
              <a:lnSpc>
                <a:spcPts val="1600"/>
              </a:lnSpc>
              <a:buNone/>
            </a:pPr>
            <a:r>
              <a:rPr lang="en-US" sz="1200" dirty="0">
                <a:solidFill>
                  <a:srgbClr val="111111"/>
                </a:solidFill>
                <a:latin typeface="Calibri" pitchFamily="34" charset="0"/>
                <a:ea typeface="Calibri" pitchFamily="34" charset="-122"/>
                <a:cs typeface="Calibri" pitchFamily="34" charset="-120"/>
              </a:rPr>
              <a:t>Full mesh: RTP travels branch ↔ branch directly, with no detour through the hub. Layer 3 overlay addressing means no NAT in the path, so the ALG has nothing to break.</a:t>
            </a:r>
            <a:endParaRPr lang="en-US" sz="1200" dirty="0"/>
          </a:p>
        </p:txBody>
      </p:sp>
      <p:sp>
        <p:nvSpPr>
          <p:cNvPr id="12" name="Shape 10"/>
          <p:cNvSpPr/>
          <p:nvPr/>
        </p:nvSpPr>
        <p:spPr>
          <a:xfrm>
            <a:off x="4343400" y="1783080"/>
            <a:ext cx="3291840" cy="4434840"/>
          </a:xfrm>
          <a:prstGeom prst="rect">
            <a:avLst/>
          </a:prstGeom>
          <a:solidFill>
            <a:srgbClr val="FFFFFF"/>
          </a:solidFill>
          <a:ln w="9525">
            <a:solidFill>
              <a:srgbClr val="D5D3CC"/>
            </a:solidFill>
            <a:prstDash val="solid"/>
          </a:ln>
        </p:spPr>
      </p:sp>
      <p:sp>
        <p:nvSpPr>
          <p:cNvPr id="13" name="Shape 11"/>
          <p:cNvSpPr/>
          <p:nvPr/>
        </p:nvSpPr>
        <p:spPr>
          <a:xfrm>
            <a:off x="4343400" y="1783080"/>
            <a:ext cx="3291840" cy="566928"/>
          </a:xfrm>
          <a:prstGeom prst="rect">
            <a:avLst/>
          </a:prstGeom>
          <a:solidFill>
            <a:srgbClr val="35746E"/>
          </a:solidFill>
          <a:ln w="12700">
            <a:solidFill>
              <a:srgbClr val="35746E"/>
            </a:solidFill>
            <a:prstDash val="solid"/>
          </a:ln>
        </p:spPr>
      </p:sp>
      <p:sp>
        <p:nvSpPr>
          <p:cNvPr id="14" name="Text 12"/>
          <p:cNvSpPr/>
          <p:nvPr/>
        </p:nvSpPr>
        <p:spPr>
          <a:xfrm>
            <a:off x="4617720" y="1783080"/>
            <a:ext cx="2743200" cy="566928"/>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Video surveillance</a:t>
            </a:r>
            <a:endParaRPr lang="en-US" sz="1600" dirty="0"/>
          </a:p>
        </p:txBody>
      </p:sp>
      <p:sp>
        <p:nvSpPr>
          <p:cNvPr id="15" name="Text 13"/>
          <p:cNvSpPr/>
          <p:nvPr/>
        </p:nvSpPr>
        <p:spPr>
          <a:xfrm>
            <a:off x="4617720" y="2514600"/>
            <a:ext cx="2743200" cy="237744"/>
          </a:xfrm>
          <a:prstGeom prst="rect">
            <a:avLst/>
          </a:prstGeom>
          <a:noFill/>
          <a:ln/>
        </p:spPr>
        <p:txBody>
          <a:bodyPr wrap="square" lIns="0" tIns="0" rIns="0" bIns="0" rtlCol="0" anchor="ctr"/>
          <a:lstStyle/>
          <a:p>
            <a:pPr indent="0" marL="0">
              <a:buNone/>
            </a:pPr>
            <a:r>
              <a:rPr lang="en-US" sz="1150" b="1" spc="100" kern="0" dirty="0">
                <a:solidFill>
                  <a:srgbClr val="4D5562"/>
                </a:solidFill>
                <a:latin typeface="Calibri" pitchFamily="34" charset="0"/>
                <a:ea typeface="Calibri" pitchFamily="34" charset="-122"/>
                <a:cs typeface="Calibri" pitchFamily="34" charset="-120"/>
              </a:rPr>
              <a:t>The problem</a:t>
            </a:r>
            <a:endParaRPr lang="en-US" sz="1150" dirty="0"/>
          </a:p>
        </p:txBody>
      </p:sp>
      <p:sp>
        <p:nvSpPr>
          <p:cNvPr id="16" name="Text 14"/>
          <p:cNvSpPr/>
          <p:nvPr/>
        </p:nvSpPr>
        <p:spPr>
          <a:xfrm>
            <a:off x="4617720" y="2788920"/>
            <a:ext cx="2743200" cy="1371600"/>
          </a:xfrm>
          <a:prstGeom prst="rect">
            <a:avLst/>
          </a:prstGeom>
          <a:noFill/>
          <a:ln/>
        </p:spPr>
        <p:txBody>
          <a:bodyPr wrap="square" lIns="0" tIns="0" rIns="0" bIns="0" rtlCol="0" anchor="t"/>
          <a:lstStyle/>
          <a:p>
            <a:pPr indent="0" marL="0">
              <a:lnSpc>
                <a:spcPts val="1600"/>
              </a:lnSpc>
              <a:buNone/>
            </a:pPr>
            <a:r>
              <a:rPr lang="en-US" sz="1200" dirty="0">
                <a:solidFill>
                  <a:srgbClr val="4D5562"/>
                </a:solidFill>
                <a:latin typeface="Calibri" pitchFamily="34" charset="0"/>
                <a:ea typeface="Calibri" pitchFamily="34" charset="-122"/>
                <a:cs typeface="Calibri" pitchFamily="34" charset="-120"/>
              </a:rPr>
              <a:t>Site access is done through port forwarding — RTSP and ONVIF are exposed to the internet. The alternative is the vendor P2P cloud, which sends video to a third party. Streams from every site converge on a single gateway.</a:t>
            </a:r>
            <a:endParaRPr lang="en-US" sz="1200" dirty="0"/>
          </a:p>
        </p:txBody>
      </p:sp>
      <p:sp>
        <p:nvSpPr>
          <p:cNvPr id="17" name="Shape 15"/>
          <p:cNvSpPr/>
          <p:nvPr/>
        </p:nvSpPr>
        <p:spPr>
          <a:xfrm>
            <a:off x="4617720" y="4224528"/>
            <a:ext cx="2743200" cy="0"/>
          </a:xfrm>
          <a:prstGeom prst="line">
            <a:avLst/>
          </a:prstGeom>
          <a:noFill/>
          <a:ln w="9525">
            <a:solidFill>
              <a:srgbClr val="D5D3CC"/>
            </a:solidFill>
            <a:prstDash val="solid"/>
          </a:ln>
        </p:spPr>
      </p:sp>
      <p:sp>
        <p:nvSpPr>
          <p:cNvPr id="18" name="Text 16"/>
          <p:cNvSpPr/>
          <p:nvPr/>
        </p:nvSpPr>
        <p:spPr>
          <a:xfrm>
            <a:off x="4617720" y="4343400"/>
            <a:ext cx="2743200" cy="237744"/>
          </a:xfrm>
          <a:prstGeom prst="rect">
            <a:avLst/>
          </a:prstGeom>
          <a:noFill/>
          <a:ln/>
        </p:spPr>
        <p:txBody>
          <a:bodyPr wrap="square" lIns="0" tIns="0" rIns="0" bIns="0" rtlCol="0" anchor="ctr"/>
          <a:lstStyle/>
          <a:p>
            <a:pPr indent="0" marL="0">
              <a:buNone/>
            </a:pPr>
            <a:r>
              <a:rPr lang="en-US" sz="1150" b="1" spc="100" kern="0" dirty="0">
                <a:solidFill>
                  <a:srgbClr val="35746E"/>
                </a:solidFill>
                <a:latin typeface="Calibri" pitchFamily="34" charset="0"/>
                <a:ea typeface="Calibri" pitchFamily="34" charset="-122"/>
                <a:cs typeface="Calibri" pitchFamily="34" charset="-120"/>
              </a:rPr>
              <a:t>How Mesh VPN solves it</a:t>
            </a:r>
            <a:endParaRPr lang="en-US" sz="1150" dirty="0"/>
          </a:p>
        </p:txBody>
      </p:sp>
      <p:sp>
        <p:nvSpPr>
          <p:cNvPr id="19" name="Text 17"/>
          <p:cNvSpPr/>
          <p:nvPr/>
        </p:nvSpPr>
        <p:spPr>
          <a:xfrm>
            <a:off x="4617720" y="4617720"/>
            <a:ext cx="2743200" cy="1554480"/>
          </a:xfrm>
          <a:prstGeom prst="rect">
            <a:avLst/>
          </a:prstGeom>
          <a:noFill/>
          <a:ln/>
        </p:spPr>
        <p:txBody>
          <a:bodyPr wrap="square" lIns="0" tIns="0" rIns="0" bIns="0" rtlCol="0" anchor="t"/>
          <a:lstStyle/>
          <a:p>
            <a:pPr indent="0" marL="0">
              <a:lnSpc>
                <a:spcPts val="1600"/>
              </a:lnSpc>
              <a:buNone/>
            </a:pPr>
            <a:r>
              <a:rPr lang="en-US" sz="1200" dirty="0">
                <a:solidFill>
                  <a:srgbClr val="111111"/>
                </a:solidFill>
                <a:latin typeface="Calibri" pitchFamily="34" charset="0"/>
                <a:ea typeface="Calibri" pitchFamily="34" charset="-122"/>
                <a:cs typeface="Calibri" pitchFamily="34" charset="-120"/>
              </a:rPr>
              <a:t>The site and the monitoring station are nodes of one network, so no ports are published. The stream goes from the site to the NVR directly and gateway bandwidth does not add up. Video never leaves the perimeter.</a:t>
            </a:r>
            <a:endParaRPr lang="en-US" sz="1200" dirty="0"/>
          </a:p>
        </p:txBody>
      </p:sp>
      <p:sp>
        <p:nvSpPr>
          <p:cNvPr id="20" name="Shape 18"/>
          <p:cNvSpPr/>
          <p:nvPr/>
        </p:nvSpPr>
        <p:spPr>
          <a:xfrm>
            <a:off x="7955280" y="1783080"/>
            <a:ext cx="3291840" cy="4434840"/>
          </a:xfrm>
          <a:prstGeom prst="rect">
            <a:avLst/>
          </a:prstGeom>
          <a:solidFill>
            <a:srgbClr val="FFFFFF"/>
          </a:solidFill>
          <a:ln w="9525">
            <a:solidFill>
              <a:srgbClr val="D5D3CC"/>
            </a:solidFill>
            <a:prstDash val="solid"/>
          </a:ln>
        </p:spPr>
      </p:sp>
      <p:sp>
        <p:nvSpPr>
          <p:cNvPr id="21" name="Shape 19"/>
          <p:cNvSpPr/>
          <p:nvPr/>
        </p:nvSpPr>
        <p:spPr>
          <a:xfrm>
            <a:off x="7955280" y="1783080"/>
            <a:ext cx="3291840" cy="566928"/>
          </a:xfrm>
          <a:prstGeom prst="rect">
            <a:avLst/>
          </a:prstGeom>
          <a:solidFill>
            <a:srgbClr val="35746E"/>
          </a:solidFill>
          <a:ln w="12700">
            <a:solidFill>
              <a:srgbClr val="35746E"/>
            </a:solidFill>
            <a:prstDash val="solid"/>
          </a:ln>
        </p:spPr>
      </p:sp>
      <p:sp>
        <p:nvSpPr>
          <p:cNvPr id="22" name="Text 20"/>
          <p:cNvSpPr/>
          <p:nvPr/>
        </p:nvSpPr>
        <p:spPr>
          <a:xfrm>
            <a:off x="8229600" y="1783080"/>
            <a:ext cx="2743200" cy="566928"/>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Branch network</a:t>
            </a:r>
            <a:endParaRPr lang="en-US" sz="1600" dirty="0"/>
          </a:p>
        </p:txBody>
      </p:sp>
      <p:sp>
        <p:nvSpPr>
          <p:cNvPr id="23" name="Text 21"/>
          <p:cNvSpPr/>
          <p:nvPr/>
        </p:nvSpPr>
        <p:spPr>
          <a:xfrm>
            <a:off x="8229600" y="2514600"/>
            <a:ext cx="2743200" cy="237744"/>
          </a:xfrm>
          <a:prstGeom prst="rect">
            <a:avLst/>
          </a:prstGeom>
          <a:noFill/>
          <a:ln/>
        </p:spPr>
        <p:txBody>
          <a:bodyPr wrap="square" lIns="0" tIns="0" rIns="0" bIns="0" rtlCol="0" anchor="ctr"/>
          <a:lstStyle/>
          <a:p>
            <a:pPr indent="0" marL="0">
              <a:buNone/>
            </a:pPr>
            <a:r>
              <a:rPr lang="en-US" sz="1150" b="1" spc="100" kern="0" dirty="0">
                <a:solidFill>
                  <a:srgbClr val="4D5562"/>
                </a:solidFill>
                <a:latin typeface="Calibri" pitchFamily="34" charset="0"/>
                <a:ea typeface="Calibri" pitchFamily="34" charset="-122"/>
                <a:cs typeface="Calibri" pitchFamily="34" charset="-120"/>
              </a:rPr>
              <a:t>The problem</a:t>
            </a:r>
            <a:endParaRPr lang="en-US" sz="1150" dirty="0"/>
          </a:p>
        </p:txBody>
      </p:sp>
      <p:sp>
        <p:nvSpPr>
          <p:cNvPr id="24" name="Text 22"/>
          <p:cNvSpPr/>
          <p:nvPr/>
        </p:nvSpPr>
        <p:spPr>
          <a:xfrm>
            <a:off x="8229600" y="2788920"/>
            <a:ext cx="2743200" cy="1371600"/>
          </a:xfrm>
          <a:prstGeom prst="rect">
            <a:avLst/>
          </a:prstGeom>
          <a:noFill/>
          <a:ln/>
        </p:spPr>
        <p:txBody>
          <a:bodyPr wrap="square" lIns="0" tIns="0" rIns="0" bIns="0" rtlCol="0" anchor="t"/>
          <a:lstStyle/>
          <a:p>
            <a:pPr indent="0" marL="0">
              <a:lnSpc>
                <a:spcPts val="1600"/>
              </a:lnSpc>
              <a:buNone/>
            </a:pPr>
            <a:r>
              <a:rPr lang="en-US" sz="1200" dirty="0">
                <a:solidFill>
                  <a:srgbClr val="4D5562"/>
                </a:solidFill>
                <a:latin typeface="Calibri" pitchFamily="34" charset="0"/>
                <a:ea typeface="Calibri" pitchFamily="34" charset="-122"/>
                <a:cs typeface="Calibri" pitchFamily="34" charset="-120"/>
              </a:rPr>
              <a:t>Every location needs a VPN gateway: purchase, configuration, on-site maintenance. Links are leased separately. Point-of-sale, acquiring and back-office traffic share one channel with no separation.</a:t>
            </a:r>
            <a:endParaRPr lang="en-US" sz="1200" dirty="0"/>
          </a:p>
        </p:txBody>
      </p:sp>
      <p:sp>
        <p:nvSpPr>
          <p:cNvPr id="25" name="Shape 23"/>
          <p:cNvSpPr/>
          <p:nvPr/>
        </p:nvSpPr>
        <p:spPr>
          <a:xfrm>
            <a:off x="8229600" y="4224528"/>
            <a:ext cx="2743200" cy="0"/>
          </a:xfrm>
          <a:prstGeom prst="line">
            <a:avLst/>
          </a:prstGeom>
          <a:noFill/>
          <a:ln w="9525">
            <a:solidFill>
              <a:srgbClr val="D5D3CC"/>
            </a:solidFill>
            <a:prstDash val="solid"/>
          </a:ln>
        </p:spPr>
      </p:sp>
      <p:sp>
        <p:nvSpPr>
          <p:cNvPr id="26" name="Text 24"/>
          <p:cNvSpPr/>
          <p:nvPr/>
        </p:nvSpPr>
        <p:spPr>
          <a:xfrm>
            <a:off x="8229600" y="4343400"/>
            <a:ext cx="2743200" cy="237744"/>
          </a:xfrm>
          <a:prstGeom prst="rect">
            <a:avLst/>
          </a:prstGeom>
          <a:noFill/>
          <a:ln/>
        </p:spPr>
        <p:txBody>
          <a:bodyPr wrap="square" lIns="0" tIns="0" rIns="0" bIns="0" rtlCol="0" anchor="ctr"/>
          <a:lstStyle/>
          <a:p>
            <a:pPr indent="0" marL="0">
              <a:buNone/>
            </a:pPr>
            <a:r>
              <a:rPr lang="en-US" sz="1150" b="1" spc="100" kern="0" dirty="0">
                <a:solidFill>
                  <a:srgbClr val="35746E"/>
                </a:solidFill>
                <a:latin typeface="Calibri" pitchFamily="34" charset="0"/>
                <a:ea typeface="Calibri" pitchFamily="34" charset="-122"/>
                <a:cs typeface="Calibri" pitchFamily="34" charset="-120"/>
              </a:rPr>
              <a:t>How Mesh VPN solves it</a:t>
            </a:r>
            <a:endParaRPr lang="en-US" sz="1150" dirty="0"/>
          </a:p>
        </p:txBody>
      </p:sp>
      <p:sp>
        <p:nvSpPr>
          <p:cNvPr id="27" name="Text 25"/>
          <p:cNvSpPr/>
          <p:nvPr/>
        </p:nvSpPr>
        <p:spPr>
          <a:xfrm>
            <a:off x="8229600" y="4617720"/>
            <a:ext cx="2743200" cy="1554480"/>
          </a:xfrm>
          <a:prstGeom prst="rect">
            <a:avLst/>
          </a:prstGeom>
          <a:noFill/>
          <a:ln/>
        </p:spPr>
        <p:txBody>
          <a:bodyPr wrap="square" lIns="0" tIns="0" rIns="0" bIns="0" rtlCol="0" anchor="t"/>
          <a:lstStyle/>
          <a:p>
            <a:pPr indent="0" marL="0">
              <a:lnSpc>
                <a:spcPts val="1600"/>
              </a:lnSpc>
              <a:buNone/>
            </a:pPr>
            <a:r>
              <a:rPr lang="en-US" sz="1200" dirty="0">
                <a:solidFill>
                  <a:srgbClr val="111111"/>
                </a:solidFill>
                <a:latin typeface="Calibri" pitchFamily="34" charset="0"/>
                <a:ea typeface="Calibri" pitchFamily="34" charset="-122"/>
                <a:cs typeface="Calibri" pitchFamily="34" charset="-120"/>
              </a:rPr>
              <a:t>A node is a process on hardware you already run: Linux, Docker or Kubernetes. Routes and exceptions separate point-of-sale, acquiring and accounting traffic — the segmentation PCI DSS uses to reduce assessment scope.</a:t>
            </a:r>
            <a:endParaRPr lang="en-US" sz="1200" dirty="0"/>
          </a:p>
        </p:txBody>
      </p:sp>
      <p:sp>
        <p:nvSpPr>
          <p:cNvPr id="28" name="Text 26"/>
          <p:cNvSpPr/>
          <p:nvPr/>
        </p:nvSpPr>
        <p:spPr>
          <a:xfrm>
            <a:off x="731520" y="6217920"/>
            <a:ext cx="10698480" cy="365760"/>
          </a:xfrm>
          <a:prstGeom prst="rect">
            <a:avLst/>
          </a:prstGeom>
          <a:noFill/>
          <a:ln/>
        </p:spPr>
        <p:txBody>
          <a:bodyPr wrap="square" lIns="0" tIns="0" rIns="0" bIns="0" rtlCol="0" anchor="ctr"/>
          <a:lstStyle/>
          <a:p>
            <a:pPr indent="0" marL="0">
              <a:buNone/>
            </a:pPr>
            <a:r>
              <a:rPr lang="en-US" sz="1300" i="1" dirty="0">
                <a:solidFill>
                  <a:srgbClr val="4D5562"/>
                </a:solidFill>
                <a:latin typeface="Calibri" pitchFamily="34" charset="0"/>
                <a:ea typeface="Calibri" pitchFamily="34" charset="-122"/>
                <a:cs typeface="Calibri" pitchFamily="34" charset="-120"/>
              </a:rPr>
              <a:t>The same mechanism in all three cases: direct node ↔ node connectivity instead of a star through a central gateway.</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219456"/>
            <a:ext cx="10698480" cy="274320"/>
          </a:xfrm>
          <a:prstGeom prst="rect">
            <a:avLst/>
          </a:prstGeom>
          <a:noFill/>
          <a:ln/>
        </p:spPr>
        <p:txBody>
          <a:bodyPr wrap="square" lIns="0" tIns="0" rIns="0" bIns="0" rtlCol="0" anchor="ctr"/>
          <a:lstStyle/>
          <a:p>
            <a:pPr indent="0" marL="0">
              <a:buNone/>
            </a:pPr>
            <a:r>
              <a:rPr lang="en-US" sz="1200" b="1" spc="200" kern="0" dirty="0">
                <a:solidFill>
                  <a:srgbClr val="35746E"/>
                </a:solidFill>
                <a:latin typeface="Calibri" pitchFamily="34" charset="0"/>
                <a:ea typeface="Calibri" pitchFamily="34" charset="-122"/>
                <a:cs typeface="Calibri" pitchFamily="34" charset="-120"/>
              </a:rPr>
              <a:t>DEPLOYMENT</a:t>
            </a:r>
            <a:endParaRPr lang="en-US" sz="1200" dirty="0"/>
          </a:p>
        </p:txBody>
      </p:sp>
      <p:sp>
        <p:nvSpPr>
          <p:cNvPr id="3" name="Text 1"/>
          <p:cNvSpPr/>
          <p:nvPr/>
        </p:nvSpPr>
        <p:spPr>
          <a:xfrm>
            <a:off x="731520" y="585216"/>
            <a:ext cx="10698480" cy="1143000"/>
          </a:xfrm>
          <a:prstGeom prst="rect">
            <a:avLst/>
          </a:prstGeom>
          <a:noFill/>
          <a:ln/>
        </p:spPr>
        <p:txBody>
          <a:bodyPr wrap="square" lIns="0" tIns="0" rIns="0" bIns="0" rtlCol="0" anchor="t"/>
          <a:lstStyle/>
          <a:p>
            <a:pPr indent="0" marL="0">
              <a:lnSpc>
                <a:spcPts val="3800"/>
              </a:lnSpc>
              <a:buNone/>
            </a:pPr>
            <a:r>
              <a:rPr lang="en-US" sz="3200" b="1" dirty="0">
                <a:solidFill>
                  <a:srgbClr val="111111"/>
                </a:solidFill>
                <a:latin typeface="Arial" pitchFamily="34" charset="0"/>
                <a:ea typeface="Arial" pitchFamily="34" charset="-122"/>
                <a:cs typeface="Arial" pitchFamily="34" charset="-120"/>
              </a:rPr>
              <a:t>Deployment — minutes</a:t>
            </a:r>
            <a:endParaRPr lang="en-US" sz="3200" dirty="0"/>
          </a:p>
        </p:txBody>
      </p:sp>
      <p:sp>
        <p:nvSpPr>
          <p:cNvPr id="4" name="Text 2"/>
          <p:cNvSpPr/>
          <p:nvPr/>
        </p:nvSpPr>
        <p:spPr>
          <a:xfrm>
            <a:off x="731520" y="2103120"/>
            <a:ext cx="566928" cy="566928"/>
          </a:xfrm>
          <a:prstGeom prst="ellipse">
            <a:avLst/>
          </a:prstGeom>
          <a:solidFill>
            <a:srgbClr val="35746E"/>
          </a:solidFill>
          <a:ln>
            <a:solidFill>
              <a:srgbClr val="35746E"/>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01</a:t>
            </a:r>
            <a:endParaRPr lang="en-US" sz="1600" dirty="0"/>
          </a:p>
        </p:txBody>
      </p:sp>
      <p:sp>
        <p:nvSpPr>
          <p:cNvPr id="5" name="Text 3"/>
          <p:cNvSpPr/>
          <p:nvPr/>
        </p:nvSpPr>
        <p:spPr>
          <a:xfrm>
            <a:off x="1600200" y="2157984"/>
            <a:ext cx="3291840" cy="457200"/>
          </a:xfrm>
          <a:prstGeom prst="rect">
            <a:avLst/>
          </a:prstGeom>
          <a:noFill/>
          <a:ln/>
        </p:spPr>
        <p:txBody>
          <a:bodyPr wrap="square" lIns="0" tIns="0" rIns="0" bIns="0" rtlCol="0" anchor="t"/>
          <a:lstStyle/>
          <a:p>
            <a:pPr indent="0" marL="0">
              <a:buNone/>
            </a:pPr>
            <a:r>
              <a:rPr lang="en-US" sz="1800" b="1" dirty="0">
                <a:solidFill>
                  <a:srgbClr val="111111"/>
                </a:solidFill>
                <a:latin typeface="Arial" pitchFamily="34" charset="0"/>
                <a:ea typeface="Arial" pitchFamily="34" charset="-122"/>
                <a:cs typeface="Arial" pitchFamily="34" charset="-120"/>
              </a:rPr>
              <a:t>Node deployment</a:t>
            </a:r>
            <a:endParaRPr lang="en-US" sz="1800" dirty="0"/>
          </a:p>
        </p:txBody>
      </p:sp>
      <p:sp>
        <p:nvSpPr>
          <p:cNvPr id="6" name="Text 4"/>
          <p:cNvSpPr/>
          <p:nvPr/>
        </p:nvSpPr>
        <p:spPr>
          <a:xfrm>
            <a:off x="5029200" y="2157984"/>
            <a:ext cx="6400800" cy="868680"/>
          </a:xfrm>
          <a:prstGeom prst="rect">
            <a:avLst/>
          </a:prstGeom>
          <a:noFill/>
          <a:ln/>
        </p:spPr>
        <p:txBody>
          <a:bodyPr wrap="square" lIns="0" tIns="0" rIns="0" bIns="0" rtlCol="0" anchor="t"/>
          <a:lstStyle/>
          <a:p>
            <a:pPr indent="0" marL="0">
              <a:lnSpc>
                <a:spcPts val="1900"/>
              </a:lnSpc>
              <a:buNone/>
            </a:pPr>
            <a:r>
              <a:rPr lang="en-US" sz="1350" dirty="0">
                <a:solidFill>
                  <a:srgbClr val="4D5562"/>
                </a:solidFill>
                <a:latin typeface="Calibri" pitchFamily="34" charset="0"/>
                <a:ea typeface="Calibri" pitchFamily="34" charset="-122"/>
                <a:cs typeface="Calibri" pitchFamily="34" charset="-120"/>
              </a:rPr>
              <a:t>A couple of clicks in the dashboard to add a new node — only a password or public key is needed. Executable, Docker image or Kubernetes. Existing infrastructure is left untouched.</a:t>
            </a:r>
            <a:endParaRPr lang="en-US" sz="1350" dirty="0"/>
          </a:p>
        </p:txBody>
      </p:sp>
      <p:sp>
        <p:nvSpPr>
          <p:cNvPr id="7" name="Text 5"/>
          <p:cNvSpPr/>
          <p:nvPr/>
        </p:nvSpPr>
        <p:spPr>
          <a:xfrm>
            <a:off x="731520" y="3003120"/>
            <a:ext cx="566928" cy="566928"/>
          </a:xfrm>
          <a:prstGeom prst="ellipse">
            <a:avLst/>
          </a:prstGeom>
          <a:solidFill>
            <a:srgbClr val="35746E"/>
          </a:solidFill>
          <a:ln>
            <a:solidFill>
              <a:srgbClr val="35746E"/>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02</a:t>
            </a:r>
            <a:endParaRPr lang="en-US" sz="1600" dirty="0"/>
          </a:p>
        </p:txBody>
      </p:sp>
      <p:sp>
        <p:nvSpPr>
          <p:cNvPr id="8" name="Text 6"/>
          <p:cNvSpPr/>
          <p:nvPr/>
        </p:nvSpPr>
        <p:spPr>
          <a:xfrm>
            <a:off x="1600200" y="3057984"/>
            <a:ext cx="3291840" cy="457200"/>
          </a:xfrm>
          <a:prstGeom prst="rect">
            <a:avLst/>
          </a:prstGeom>
          <a:noFill/>
          <a:ln/>
        </p:spPr>
        <p:txBody>
          <a:bodyPr wrap="square" lIns="0" tIns="0" rIns="0" bIns="0" rtlCol="0" anchor="t"/>
          <a:lstStyle/>
          <a:p>
            <a:pPr indent="0" marL="0">
              <a:buNone/>
            </a:pPr>
            <a:r>
              <a:rPr lang="en-US" sz="1800" b="1" dirty="0">
                <a:solidFill>
                  <a:srgbClr val="111111"/>
                </a:solidFill>
                <a:latin typeface="Arial" pitchFamily="34" charset="0"/>
                <a:ea typeface="Arial" pitchFamily="34" charset="-122"/>
                <a:cs typeface="Arial" pitchFamily="34" charset="-120"/>
              </a:rPr>
              <a:t>Rule configuration</a:t>
            </a:r>
            <a:endParaRPr lang="en-US" sz="1800" dirty="0"/>
          </a:p>
        </p:txBody>
      </p:sp>
      <p:sp>
        <p:nvSpPr>
          <p:cNvPr id="9" name="Text 7"/>
          <p:cNvSpPr/>
          <p:nvPr/>
        </p:nvSpPr>
        <p:spPr>
          <a:xfrm>
            <a:off x="5029200" y="3057984"/>
            <a:ext cx="6400800" cy="868680"/>
          </a:xfrm>
          <a:prstGeom prst="rect">
            <a:avLst/>
          </a:prstGeom>
          <a:noFill/>
          <a:ln/>
        </p:spPr>
        <p:txBody>
          <a:bodyPr wrap="square" lIns="0" tIns="0" rIns="0" bIns="0" rtlCol="0" anchor="t"/>
          <a:lstStyle/>
          <a:p>
            <a:pPr indent="0" marL="0">
              <a:lnSpc>
                <a:spcPts val="1900"/>
              </a:lnSpc>
              <a:buNone/>
            </a:pPr>
            <a:r>
              <a:rPr lang="en-US" sz="1350" dirty="0">
                <a:solidFill>
                  <a:srgbClr val="4D5562"/>
                </a:solidFill>
                <a:latin typeface="Calibri" pitchFamily="34" charset="0"/>
                <a:ea typeface="Calibri" pitchFamily="34" charset="-122"/>
                <a:cs typeface="Calibri" pitchFamily="34" charset="-120"/>
              </a:rPr>
              <a:t>Routes, exceptions and exit nodes are set in the dashboard for the organization’s services and geography.</a:t>
            </a:r>
            <a:endParaRPr lang="en-US" sz="1350" dirty="0"/>
          </a:p>
        </p:txBody>
      </p:sp>
      <p:sp>
        <p:nvSpPr>
          <p:cNvPr id="10" name="Text 8"/>
          <p:cNvSpPr/>
          <p:nvPr/>
        </p:nvSpPr>
        <p:spPr>
          <a:xfrm>
            <a:off x="731520" y="3903120"/>
            <a:ext cx="566928" cy="566928"/>
          </a:xfrm>
          <a:prstGeom prst="ellipse">
            <a:avLst/>
          </a:prstGeom>
          <a:solidFill>
            <a:srgbClr val="35746E"/>
          </a:solidFill>
          <a:ln>
            <a:solidFill>
              <a:srgbClr val="35746E"/>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03</a:t>
            </a:r>
            <a:endParaRPr lang="en-US" sz="1600" dirty="0"/>
          </a:p>
        </p:txBody>
      </p:sp>
      <p:sp>
        <p:nvSpPr>
          <p:cNvPr id="11" name="Text 9"/>
          <p:cNvSpPr/>
          <p:nvPr/>
        </p:nvSpPr>
        <p:spPr>
          <a:xfrm>
            <a:off x="1600200" y="3957984"/>
            <a:ext cx="3291840" cy="457200"/>
          </a:xfrm>
          <a:prstGeom prst="rect">
            <a:avLst/>
          </a:prstGeom>
          <a:noFill/>
          <a:ln/>
        </p:spPr>
        <p:txBody>
          <a:bodyPr wrap="square" lIns="0" tIns="0" rIns="0" bIns="0" rtlCol="0" anchor="t"/>
          <a:lstStyle/>
          <a:p>
            <a:pPr indent="0" marL="0">
              <a:buNone/>
            </a:pPr>
            <a:r>
              <a:rPr lang="en-US" sz="1800" b="1" dirty="0">
                <a:solidFill>
                  <a:srgbClr val="111111"/>
                </a:solidFill>
                <a:latin typeface="Arial" pitchFamily="34" charset="0"/>
                <a:ea typeface="Arial" pitchFamily="34" charset="-122"/>
                <a:cs typeface="Arial" pitchFamily="34" charset="-120"/>
              </a:rPr>
              <a:t>Device onboarding</a:t>
            </a:r>
            <a:endParaRPr lang="en-US" sz="1800" dirty="0"/>
          </a:p>
        </p:txBody>
      </p:sp>
      <p:sp>
        <p:nvSpPr>
          <p:cNvPr id="12" name="Text 10"/>
          <p:cNvSpPr/>
          <p:nvPr/>
        </p:nvSpPr>
        <p:spPr>
          <a:xfrm>
            <a:off x="5029200" y="3957984"/>
            <a:ext cx="6400800" cy="868680"/>
          </a:xfrm>
          <a:prstGeom prst="rect">
            <a:avLst/>
          </a:prstGeom>
          <a:noFill/>
          <a:ln/>
        </p:spPr>
        <p:txBody>
          <a:bodyPr wrap="square" lIns="0" tIns="0" rIns="0" bIns="0" rtlCol="0" anchor="t"/>
          <a:lstStyle/>
          <a:p>
            <a:pPr indent="0" marL="0">
              <a:lnSpc>
                <a:spcPts val="1900"/>
              </a:lnSpc>
              <a:buNone/>
            </a:pPr>
            <a:r>
              <a:rPr lang="en-US" sz="1350" dirty="0">
                <a:solidFill>
                  <a:srgbClr val="4D5562"/>
                </a:solidFill>
                <a:latin typeface="Calibri" pitchFamily="34" charset="0"/>
                <a:ea typeface="Calibri" pitchFamily="34" charset="-122"/>
                <a:cs typeface="Calibri" pitchFamily="34" charset="-120"/>
              </a:rPr>
              <a:t>Devices connect with a single tap in the app — via QR code, email or social logins.</a:t>
            </a:r>
            <a:endParaRPr lang="en-US" sz="1350" dirty="0"/>
          </a:p>
        </p:txBody>
      </p:sp>
      <p:sp>
        <p:nvSpPr>
          <p:cNvPr id="16" name="Text 14"/>
          <p:cNvSpPr/>
          <p:nvPr/>
        </p:nvSpPr>
        <p:spPr>
          <a:xfrm>
            <a:off x="731520" y="4803120"/>
            <a:ext cx="566928" cy="566928"/>
          </a:xfrm>
          <a:prstGeom prst="ellipse">
            <a:avLst/>
          </a:prstGeom>
          <a:solidFill>
            <a:srgbClr val="35746E"/>
          </a:solidFill>
          <a:ln>
            <a:solidFill>
              <a:srgbClr val="35746E"/>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04</a:t>
            </a:r>
            <a:endParaRPr lang="en-US" sz="1600" dirty="0"/>
          </a:p>
        </p:txBody>
      </p:sp>
      <p:sp>
        <p:nvSpPr>
          <p:cNvPr id="17" name="Text 15"/>
          <p:cNvSpPr/>
          <p:nvPr/>
        </p:nvSpPr>
        <p:spPr>
          <a:xfrm>
            <a:off x="1600200" y="4857984"/>
            <a:ext cx="3291840" cy="457200"/>
          </a:xfrm>
          <a:prstGeom prst="rect">
            <a:avLst/>
          </a:prstGeom>
          <a:noFill/>
          <a:ln/>
        </p:spPr>
        <p:txBody>
          <a:bodyPr wrap="square" lIns="0" tIns="0" rIns="0" bIns="0" rtlCol="0" anchor="t"/>
          <a:lstStyle/>
          <a:p>
            <a:pPr indent="0" marL="0">
              <a:buNone/>
            </a:pPr>
            <a:r>
              <a:rPr lang="en-US" sz="1800" b="1" dirty="0">
                <a:solidFill>
                  <a:srgbClr val="111111"/>
                </a:solidFill>
                <a:latin typeface="Arial" pitchFamily="34" charset="0"/>
                <a:ea typeface="Arial" pitchFamily="34" charset="-122"/>
                <a:cs typeface="Arial" pitchFamily="34" charset="-120"/>
              </a:rPr>
              <a:t>Easy integration</a:t>
            </a:r>
            <a:endParaRPr lang="en-US" sz="1800" dirty="0"/>
          </a:p>
        </p:txBody>
      </p:sp>
      <p:sp>
        <p:nvSpPr>
          <p:cNvPr id="18" name="Text 16"/>
          <p:cNvSpPr/>
          <p:nvPr/>
        </p:nvSpPr>
        <p:spPr>
          <a:xfrm>
            <a:off x="5029200" y="4857984"/>
            <a:ext cx="6400800" cy="868680"/>
          </a:xfrm>
          <a:prstGeom prst="rect">
            <a:avLst/>
          </a:prstGeom>
          <a:noFill/>
          <a:ln/>
        </p:spPr>
        <p:txBody>
          <a:bodyPr wrap="square" lIns="0" tIns="0" rIns="0" bIns="0" rtlCol="0" anchor="t"/>
          <a:lstStyle/>
          <a:p>
            <a:pPr indent="0" marL="0">
              <a:lnSpc>
                <a:spcPts val="1900"/>
              </a:lnSpc>
              <a:buNone/>
            </a:pPr>
            <a:r>
              <a:rPr lang="en-US" sz="1350" dirty="0">
                <a:solidFill>
                  <a:srgbClr val="4D5562"/>
                </a:solidFill>
                <a:latin typeface="Calibri" pitchFamily="34" charset="0"/>
                <a:ea typeface="Calibri" pitchFamily="34" charset="-122"/>
                <a:cs typeface="Calibri" pitchFamily="34" charset="-120"/>
              </a:rPr>
              <a:t>A complete REST API for programmatic control of the whole system. Documented and extensible.</a:t>
            </a:r>
            <a:endParaRPr lang="en-US" sz="1350" dirty="0"/>
          </a:p>
        </p:txBody>
      </p:sp>
      <p:sp>
        <p:nvSpPr>
          <p:cNvPr id="13" name="Shape 11"/>
          <p:cNvSpPr/>
          <p:nvPr/>
        </p:nvSpPr>
        <p:spPr>
          <a:xfrm>
            <a:off x="731520" y="5577840"/>
            <a:ext cx="10698480" cy="777240"/>
          </a:xfrm>
          <a:prstGeom prst="rect">
            <a:avLst/>
          </a:prstGeom>
          <a:solidFill>
            <a:srgbClr val="FFFFFF"/>
          </a:solidFill>
          <a:ln w="9525">
            <a:solidFill>
              <a:srgbClr val="D5D3CC"/>
            </a:solidFill>
            <a:prstDash val="solid"/>
          </a:ln>
        </p:spPr>
      </p:sp>
      <p:sp>
        <p:nvSpPr>
          <p:cNvPr id="14" name="Text 12"/>
          <p:cNvSpPr/>
          <p:nvPr/>
        </p:nvSpPr>
        <p:spPr>
          <a:xfrm>
            <a:off x="1097280" y="5687568"/>
            <a:ext cx="3108960" cy="256032"/>
          </a:xfrm>
          <a:prstGeom prst="rect">
            <a:avLst/>
          </a:prstGeom>
          <a:noFill/>
          <a:ln/>
        </p:spPr>
        <p:txBody>
          <a:bodyPr wrap="square" lIns="0" tIns="0" rIns="0" bIns="0" rtlCol="0" anchor="ctr"/>
          <a:lstStyle/>
          <a:p>
            <a:pPr indent="0" marL="0">
              <a:buNone/>
            </a:pPr>
            <a:r>
              <a:rPr lang="en-US" sz="1200" b="1" dirty="0">
                <a:solidFill>
                  <a:srgbClr val="4D5562"/>
                </a:solidFill>
                <a:latin typeface="Calibri" pitchFamily="34" charset="0"/>
                <a:ea typeface="Calibri" pitchFamily="34" charset="-122"/>
                <a:cs typeface="Calibri" pitchFamily="34" charset="-120"/>
              </a:rPr>
              <a:t>Platforms</a:t>
            </a:r>
            <a:endParaRPr lang="en-US" sz="1200" dirty="0"/>
          </a:p>
        </p:txBody>
      </p:sp>
      <p:sp>
        <p:nvSpPr>
          <p:cNvPr id="15" name="Text 13"/>
          <p:cNvSpPr/>
          <p:nvPr/>
        </p:nvSpPr>
        <p:spPr>
          <a:xfrm>
            <a:off x="1097280" y="5961888"/>
            <a:ext cx="9144000" cy="274320"/>
          </a:xfrm>
          <a:prstGeom prst="rect">
            <a:avLst/>
          </a:prstGeom>
          <a:noFill/>
          <a:ln/>
        </p:spPr>
        <p:txBody>
          <a:bodyPr wrap="square" lIns="0" tIns="0" rIns="0" bIns="0" rtlCol="0" anchor="ctr"/>
          <a:lstStyle/>
          <a:p>
            <a:pPr indent="0" marL="0">
              <a:buNone/>
            </a:pPr>
            <a:r>
              <a:rPr lang="en-US" sz="1400" b="1" dirty="0">
                <a:solidFill>
                  <a:srgbClr val="111111"/>
                </a:solidFill>
                <a:latin typeface="Calibri" pitchFamily="34" charset="0"/>
                <a:ea typeface="Calibri" pitchFamily="34" charset="-122"/>
                <a:cs typeface="Calibri" pitchFamily="34" charset="-120"/>
              </a:rPr>
              <a:t>Windows · macOS · Linux · iOS · Android · Android TV</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2"/>
        </a:solidFill>
      </p:bgPr>
    </p:bg>
    <p:spTree>
      <p:nvGrpSpPr>
        <p:cNvPr id="1" name=""/>
        <p:cNvGrpSpPr/>
        <p:nvPr/>
      </p:nvGrpSpPr>
      <p:grpSpPr>
        <a:xfrm>
          <a:off x="0" y="0"/>
          <a:ext cx="0" cy="0"/>
          <a:chOff x="0" y="0"/>
          <a:chExt cx="0" cy="0"/>
        </a:xfrm>
      </p:grpSpPr>
      <p:sp>
        <p:nvSpPr>
          <p:cNvPr id="2" name="Text 0"/>
          <p:cNvSpPr/>
          <p:nvPr/>
        </p:nvSpPr>
        <p:spPr>
          <a:xfrm>
            <a:off x="731520" y="219456"/>
            <a:ext cx="10698480" cy="274320"/>
          </a:xfrm>
          <a:prstGeom prst="rect">
            <a:avLst/>
          </a:prstGeom>
          <a:noFill/>
          <a:ln/>
        </p:spPr>
        <p:txBody>
          <a:bodyPr wrap="square" lIns="0" tIns="0" rIns="0" bIns="0" rtlCol="0" anchor="ctr"/>
          <a:lstStyle/>
          <a:p>
            <a:pPr indent="0" marL="0">
              <a:buNone/>
            </a:pPr>
            <a:r>
              <a:rPr lang="en-US" sz="1200" b="1" spc="200" kern="0" dirty="0">
                <a:solidFill>
                  <a:srgbClr val="35746E"/>
                </a:solidFill>
                <a:latin typeface="Calibri" pitchFamily="34" charset="0"/>
                <a:ea typeface="Calibri" pitchFamily="34" charset="-122"/>
                <a:cs typeface="Calibri" pitchFamily="34" charset="-120"/>
              </a:rPr>
              <a:t>CONTACTS</a:t>
            </a:r>
            <a:endParaRPr lang="en-US" sz="1200" dirty="0"/>
          </a:p>
        </p:txBody>
      </p:sp>
      <p:sp>
        <p:nvSpPr>
          <p:cNvPr id="3" name="Text 1"/>
          <p:cNvSpPr/>
          <p:nvPr/>
        </p:nvSpPr>
        <p:spPr>
          <a:xfrm>
            <a:off x="731520" y="585216"/>
            <a:ext cx="10698480" cy="1143000"/>
          </a:xfrm>
          <a:prstGeom prst="rect">
            <a:avLst/>
          </a:prstGeom>
          <a:noFill/>
          <a:ln/>
        </p:spPr>
        <p:txBody>
          <a:bodyPr wrap="square" lIns="0" tIns="0" rIns="0" bIns="0" rtlCol="0" anchor="t"/>
          <a:lstStyle/>
          <a:p>
            <a:pPr indent="0" marL="0">
              <a:lnSpc>
                <a:spcPts val="3800"/>
              </a:lnSpc>
              <a:buNone/>
            </a:pPr>
            <a:r>
              <a:rPr lang="en-US" sz="3200" b="1" dirty="0">
                <a:solidFill>
                  <a:srgbClr val="111111"/>
                </a:solidFill>
                <a:latin typeface="Arial" pitchFamily="34" charset="0"/>
                <a:ea typeface="Arial" pitchFamily="34" charset="-122"/>
                <a:cs typeface="Arial" pitchFamily="34" charset="-120"/>
              </a:rPr>
              <a:t>Mesh VPN</a:t>
            </a:r>
            <a:endParaRPr lang="en-US" sz="3200" dirty="0"/>
          </a:p>
        </p:txBody>
      </p:sp>
      <p:sp>
        <p:nvSpPr>
          <p:cNvPr id="4" name="Text 2"/>
          <p:cNvSpPr/>
          <p:nvPr/>
        </p:nvSpPr>
        <p:spPr>
          <a:xfrm>
            <a:off x="731520" y="1965960"/>
            <a:ext cx="8686800" cy="457200"/>
          </a:xfrm>
          <a:prstGeom prst="rect">
            <a:avLst/>
          </a:prstGeom>
          <a:noFill/>
          <a:ln/>
        </p:spPr>
        <p:txBody>
          <a:bodyPr wrap="square" lIns="0" tIns="0" rIns="0" bIns="0" rtlCol="0" anchor="ctr"/>
          <a:lstStyle/>
          <a:p>
            <a:pPr indent="0" marL="0">
              <a:lnSpc>
                <a:spcPts val="2400"/>
              </a:lnSpc>
              <a:buNone/>
            </a:pPr>
            <a:r>
              <a:rPr lang="en-US" sz="1600" dirty="0">
                <a:solidFill>
                  <a:srgbClr val="4D5562"/>
                </a:solidFill>
                <a:latin typeface="Calibri" pitchFamily="34" charset="0"/>
                <a:ea typeface="Calibri" pitchFamily="34" charset="-122"/>
                <a:cs typeface="Calibri" pitchFamily="34" charset="-120"/>
              </a:rPr>
              <a:t>We will deploy on your infrastructure and configure it for your services and geography.</a:t>
            </a:r>
            <a:endParaRPr lang="en-US" sz="1600" dirty="0"/>
          </a:p>
        </p:txBody>
      </p:sp>
      <p:sp>
        <p:nvSpPr>
          <p:cNvPr id="5" name="Shape 3"/>
          <p:cNvSpPr/>
          <p:nvPr/>
        </p:nvSpPr>
        <p:spPr>
          <a:xfrm>
            <a:off x="731520" y="2743200"/>
            <a:ext cx="10698480" cy="0"/>
          </a:xfrm>
          <a:prstGeom prst="line">
            <a:avLst/>
          </a:prstGeom>
          <a:noFill/>
          <a:ln w="9525">
            <a:solidFill>
              <a:srgbClr val="D5D3CC"/>
            </a:solidFill>
            <a:prstDash val="solid"/>
          </a:ln>
        </p:spPr>
      </p:sp>
      <p:sp>
        <p:nvSpPr>
          <p:cNvPr id="6" name="Text 4"/>
          <p:cNvSpPr/>
          <p:nvPr/>
        </p:nvSpPr>
        <p:spPr>
          <a:xfrm>
            <a:off x="731520" y="3063240"/>
            <a:ext cx="3474720" cy="274320"/>
          </a:xfrm>
          <a:prstGeom prst="rect">
            <a:avLst/>
          </a:prstGeom>
          <a:noFill/>
          <a:ln/>
        </p:spPr>
        <p:txBody>
          <a:bodyPr wrap="square" lIns="0" tIns="0" rIns="0" bIns="0" rtlCol="0" anchor="ctr"/>
          <a:lstStyle/>
          <a:p>
            <a:pPr indent="0" marL="0">
              <a:buNone/>
            </a:pPr>
            <a:r>
              <a:rPr lang="en-US" sz="1250" b="1" dirty="0">
                <a:solidFill>
                  <a:srgbClr val="35746E"/>
                </a:solidFill>
                <a:latin typeface="Calibri" pitchFamily="34" charset="0"/>
                <a:ea typeface="Calibri" pitchFamily="34" charset="-122"/>
                <a:cs typeface="Calibri" pitchFamily="34" charset="-120"/>
              </a:rPr>
              <a:t>Email</a:t>
            </a:r>
            <a:endParaRPr lang="en-US" sz="1250" dirty="0"/>
          </a:p>
        </p:txBody>
      </p:sp>
      <p:sp>
        <p:nvSpPr>
          <p:cNvPr id="7" name="Text 5"/>
          <p:cNvSpPr/>
          <p:nvPr/>
        </p:nvSpPr>
        <p:spPr>
          <a:xfrm>
            <a:off x="731520" y="3401568"/>
            <a:ext cx="3474720" cy="384048"/>
          </a:xfrm>
          <a:prstGeom prst="rect">
            <a:avLst/>
          </a:prstGeom>
          <a:noFill/>
          <a:ln/>
        </p:spPr>
        <p:txBody>
          <a:bodyPr wrap="square" lIns="0" tIns="0" rIns="0" bIns="0" rtlCol="0" anchor="t"/>
          <a:lstStyle/>
          <a:p>
            <a:pPr indent="0" marL="0">
              <a:buNone/>
            </a:pPr>
            <a:r>
              <a:rPr lang="en-US" sz="1700" b="1" dirty="0">
                <a:solidFill>
                  <a:srgbClr val="111111"/>
                </a:solidFill>
                <a:latin typeface="Arial" pitchFamily="34" charset="0"/>
                <a:ea typeface="Arial" pitchFamily="34" charset="-122"/>
                <a:cs typeface="Arial" pitchFamily="34" charset="-120"/>
              </a:rPr>
              <a:t>info@waitrex.io</a:t>
            </a:r>
            <a:endParaRPr lang="en-US" sz="1700" dirty="0"/>
          </a:p>
        </p:txBody>
      </p:sp>
      <p:sp>
        <p:nvSpPr>
          <p:cNvPr id="8" name="Text 6"/>
          <p:cNvSpPr/>
          <p:nvPr/>
        </p:nvSpPr>
        <p:spPr>
          <a:xfrm>
            <a:off x="4480560" y="3063240"/>
            <a:ext cx="3474720" cy="274320"/>
          </a:xfrm>
          <a:prstGeom prst="rect">
            <a:avLst/>
          </a:prstGeom>
          <a:noFill/>
          <a:ln/>
        </p:spPr>
        <p:txBody>
          <a:bodyPr wrap="square" lIns="0" tIns="0" rIns="0" bIns="0" rtlCol="0" anchor="ctr"/>
          <a:lstStyle/>
          <a:p>
            <a:pPr indent="0" marL="0">
              <a:buNone/>
            </a:pPr>
            <a:r>
              <a:rPr lang="en-US" sz="1250" b="1" dirty="0">
                <a:solidFill>
                  <a:srgbClr val="35746E"/>
                </a:solidFill>
                <a:latin typeface="Calibri" pitchFamily="34" charset="0"/>
                <a:ea typeface="Calibri" pitchFamily="34" charset="-122"/>
                <a:cs typeface="Calibri" pitchFamily="34" charset="-120"/>
              </a:rPr>
              <a:t>Website</a:t>
            </a:r>
            <a:endParaRPr lang="en-US" sz="1250" dirty="0"/>
          </a:p>
        </p:txBody>
      </p:sp>
      <p:sp>
        <p:nvSpPr>
          <p:cNvPr id="9" name="Text 7"/>
          <p:cNvSpPr/>
          <p:nvPr/>
        </p:nvSpPr>
        <p:spPr>
          <a:xfrm>
            <a:off x="4480560" y="3401568"/>
            <a:ext cx="3474720" cy="384048"/>
          </a:xfrm>
          <a:prstGeom prst="rect">
            <a:avLst/>
          </a:prstGeom>
          <a:noFill/>
          <a:ln/>
        </p:spPr>
        <p:txBody>
          <a:bodyPr wrap="square" lIns="0" tIns="0" rIns="0" bIns="0" rtlCol="0" anchor="t"/>
          <a:lstStyle/>
          <a:p>
            <a:pPr indent="0" marL="0">
              <a:buNone/>
            </a:pPr>
            <a:r>
              <a:rPr lang="en-US" sz="1700" b="1" dirty="0">
                <a:solidFill>
                  <a:srgbClr val="111111"/>
                </a:solidFill>
                <a:latin typeface="Arial" pitchFamily="34" charset="0"/>
                <a:ea typeface="Arial" pitchFamily="34" charset="-122"/>
                <a:cs typeface="Arial" pitchFamily="34" charset="-120"/>
              </a:rPr>
              <a:t>waitrex.io</a:t>
            </a:r>
            <a:endParaRPr lang="en-US" sz="1700" dirty="0"/>
          </a:p>
        </p:txBody>
      </p:sp>
      <p:sp>
        <p:nvSpPr>
          <p:cNvPr id="10" name="Shape 8"/>
          <p:cNvSpPr/>
          <p:nvPr/>
        </p:nvSpPr>
        <p:spPr>
          <a:xfrm>
            <a:off x="731520" y="4114800"/>
            <a:ext cx="10698480" cy="0"/>
          </a:xfrm>
          <a:prstGeom prst="line">
            <a:avLst/>
          </a:prstGeom>
          <a:noFill/>
          <a:ln w="9525">
            <a:solidFill>
              <a:srgbClr val="D5D3CC"/>
            </a:solidFill>
            <a:prstDash val="solid"/>
          </a:ln>
        </p:spPr>
      </p:sp>
      <p:sp>
        <p:nvSpPr>
          <p:cNvPr id="11" name="Text 9"/>
          <p:cNvSpPr/>
          <p:nvPr/>
        </p:nvSpPr>
        <p:spPr>
          <a:xfrm>
            <a:off x="731520" y="5623560"/>
            <a:ext cx="5486400" cy="365760"/>
          </a:xfrm>
          <a:prstGeom prst="rect">
            <a:avLst/>
          </a:prstGeom>
          <a:noFill/>
          <a:ln/>
        </p:spPr>
        <p:txBody>
          <a:bodyPr wrap="square" lIns="0" tIns="0" rIns="0" bIns="0" rtlCol="0" anchor="ctr"/>
          <a:lstStyle/>
          <a:p>
            <a:pPr indent="0" marL="0">
              <a:buNone/>
            </a:pPr>
            <a:r>
              <a:rPr lang="en-US" sz="2000" b="1" dirty="0">
                <a:solidFill>
                  <a:srgbClr val="111111"/>
                </a:solidFill>
                <a:latin typeface="Arial" pitchFamily="34" charset="0"/>
                <a:ea typeface="Arial" pitchFamily="34" charset="-122"/>
                <a:cs typeface="Arial" pitchFamily="34" charset="-120"/>
              </a:rPr>
              <a:t>Waitrex Systems</a:t>
            </a:r>
            <a:endParaRPr lang="en-US" sz="2000" dirty="0"/>
          </a:p>
        </p:txBody>
      </p:sp>
      <p:sp>
        <p:nvSpPr>
          <p:cNvPr id="12" name="Text 10"/>
          <p:cNvSpPr/>
          <p:nvPr/>
        </p:nvSpPr>
        <p:spPr>
          <a:xfrm>
            <a:off x="731520" y="6035040"/>
            <a:ext cx="7315200" cy="292608"/>
          </a:xfrm>
          <a:prstGeom prst="rect">
            <a:avLst/>
          </a:prstGeom>
          <a:noFill/>
          <a:ln/>
        </p:spPr>
        <p:txBody>
          <a:bodyPr wrap="square" lIns="0" tIns="0" rIns="0" bIns="0" rtlCol="0" anchor="ctr"/>
          <a:lstStyle/>
          <a:p>
            <a:pPr indent="0" marL="0">
              <a:buNone/>
            </a:pPr>
            <a:r>
              <a:rPr lang="en-US" sz="1300" dirty="0">
                <a:solidFill>
                  <a:srgbClr val="4D5562"/>
                </a:solidFill>
                <a:latin typeface="Calibri" pitchFamily="34" charset="0"/>
                <a:ea typeface="Calibri" pitchFamily="34" charset="-122"/>
                <a:cs typeface="Calibri" pitchFamily="34" charset="-120"/>
              </a:rPr>
              <a:t>IT infrastructure and DevSecOps solutions for business</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Waitrex Mesh VPN</dc:title>
  <dc:subject>PptxGenJS Presentation</dc:subject>
  <dc:creator>PptxGenJS</dc:creator>
  <cp:lastModifiedBy>PptxGenJS</cp:lastModifiedBy>
  <cp:revision>1</cp:revision>
  <dcterms:created xsi:type="dcterms:W3CDTF">2026-08-06T20:16:08Z</dcterms:created>
  <dcterms:modified xsi:type="dcterms:W3CDTF">2026-08-06T20:16:08Z</dcterms:modified>
</cp:coreProperties>
</file>