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Mesh VPN — продукт линейки Waitrex Systems.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Главный слайд демонстрации. Создать правило вживую — занимает секунды.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На демонстрации: создание маршрута под страну за 30 секунд.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Сравнение с Tailscale — наиболее известным mesh-решением на WireGuard. Данные по их публичной документации.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F5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87452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3574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MESH VPN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731520" y="2286000"/>
            <a:ext cx="100584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Приватная сеть
по всей планете.
</a:t>
            </a:r>
            <a:pPr indent="0" marL="0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3574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— минуты.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731520" y="4709160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4D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Виртуальные mesh-сети на L3 уровне OSI. Свяжите серверы, ДЦ и офисы в единую защищённую и скоростную сеть — с маршрутизацией по назначению трафика и управлением из SPA Dashboard.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31520" y="5806440"/>
            <a:ext cx="2331720" cy="0"/>
          </a:xfrm>
          <a:prstGeom prst="line">
            <a:avLst/>
          </a:prstGeom>
          <a:noFill/>
          <a:ln w="28575">
            <a:solidFill>
              <a:srgbClr val="35746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5897880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&lt; 1 мс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31520" y="6345936"/>
            <a:ext cx="2331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D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оверхед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383280" y="5806440"/>
            <a:ext cx="2331720" cy="0"/>
          </a:xfrm>
          <a:prstGeom prst="line">
            <a:avLst/>
          </a:prstGeom>
          <a:noFill/>
          <a:ln w="28575">
            <a:solidFill>
              <a:srgbClr val="35746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383280" y="5897880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L3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3383280" y="6345936"/>
            <a:ext cx="2331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D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уровень OSI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035040" y="5806440"/>
            <a:ext cx="2331720" cy="0"/>
          </a:xfrm>
          <a:prstGeom prst="line">
            <a:avLst/>
          </a:prstGeom>
          <a:noFill/>
          <a:ln w="28575">
            <a:solidFill>
              <a:srgbClr val="35746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035040" y="5897880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 × N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6035040" y="6345936"/>
            <a:ext cx="2331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D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связность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5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19456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3574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ЗАДАЧА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31520" y="585216"/>
            <a:ext cx="10698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800"/>
              </a:lnSpc>
              <a:buNone/>
            </a:pPr>
            <a:r>
              <a:rPr lang="en-US" sz="3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корпоративная сеть перестаёт работать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1828800"/>
            <a:ext cx="329184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5D3C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51560" y="2121408"/>
            <a:ext cx="640080" cy="640080"/>
          </a:xfrm>
          <a:prstGeom prst="ellipse">
            <a:avLst/>
          </a:prstGeom>
          <a:solidFill>
            <a:srgbClr val="35746E"/>
          </a:solidFill>
          <a:ln>
            <a:solidFill>
              <a:srgbClr val="35746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051560" y="2944368"/>
            <a:ext cx="2651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7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распознаётся DPI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051560" y="3794760"/>
            <a:ext cx="2651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300" dirty="0">
                <a:solidFill>
                  <a:srgbClr val="4D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WireGuard и IPsec фиксированная сигнатура установки соединения. В сетях с фильтрацией туннель не поднимается — правило пишется по постоянному признаку.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343400" y="1828800"/>
            <a:ext cx="329184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5D3C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63440" y="2121408"/>
            <a:ext cx="640080" cy="640080"/>
          </a:xfrm>
          <a:prstGeom prst="ellipse">
            <a:avLst/>
          </a:prstGeom>
          <a:solidFill>
            <a:srgbClr val="35746E"/>
          </a:solidFill>
          <a:ln>
            <a:solidFill>
              <a:srgbClr val="35746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663440" y="2944368"/>
            <a:ext cx="2651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7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превращается в проект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4663440" y="3794760"/>
            <a:ext cx="2651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300" dirty="0">
                <a:solidFill>
                  <a:srgbClr val="4D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Классические решения требуют отдельного парка серверов, сопровождающего ПО и месяцев работы интегратора.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7955280" y="1828800"/>
            <a:ext cx="329184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D5D3C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75320" y="2121408"/>
            <a:ext cx="640080" cy="640080"/>
          </a:xfrm>
          <a:prstGeom prst="ellipse">
            <a:avLst/>
          </a:prstGeom>
          <a:solidFill>
            <a:srgbClr val="35746E"/>
          </a:solidFill>
          <a:ln>
            <a:solidFill>
              <a:srgbClr val="35746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8275320" y="2944368"/>
            <a:ext cx="2651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7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требуют инженера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8275320" y="3794760"/>
            <a:ext cx="2651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300" dirty="0">
                <a:solidFill>
                  <a:srgbClr val="4D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Правила хранятся в файлах настроек на узлах. Чтобы поменять маршрут для одного филиала, нужен профильный специалист.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731520" y="54406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Mesh VPN закрывает все три задачи одним продуктом.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5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19456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3574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ТЕХНОЛОГИЯ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31520" y="585216"/>
            <a:ext cx="10698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800"/>
              </a:lnSpc>
              <a:buNone/>
            </a:pPr>
            <a:r>
              <a:rPr lang="en-US" sz="3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получает организация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58952" y="2157984"/>
            <a:ext cx="274320" cy="274320"/>
          </a:xfrm>
          <a:prstGeom prst="ellipse">
            <a:avLst/>
          </a:prstGeom>
          <a:solidFill>
            <a:srgbClr val="35746E"/>
          </a:solidFill>
          <a:ln w="12700">
            <a:solidFill>
              <a:srgbClr val="35746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280160" y="2011680"/>
            <a:ext cx="4297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Маршрутизация на уровне ядра ОС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5943600" y="2011680"/>
            <a:ext cx="54864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300" dirty="0">
                <a:solidFill>
                  <a:srgbClr val="4D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Таблица маршрутов O(1) в ядре Linux. Выбор маршрута для пакета занимает наносекунды и не зависит от количества правил.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731520" y="2990088"/>
            <a:ext cx="10698480" cy="0"/>
          </a:xfrm>
          <a:prstGeom prst="line">
            <a:avLst/>
          </a:prstGeom>
          <a:noFill/>
          <a:ln w="9525">
            <a:solidFill>
              <a:srgbClr val="EBEAE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58952" y="3236976"/>
            <a:ext cx="274320" cy="274320"/>
          </a:xfrm>
          <a:prstGeom prst="ellipse">
            <a:avLst/>
          </a:prstGeom>
          <a:solidFill>
            <a:srgbClr val="35746E"/>
          </a:solidFill>
          <a:ln w="12700">
            <a:solidFill>
              <a:srgbClr val="35746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280160" y="3090672"/>
            <a:ext cx="4297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L3 OSI, оверхед менее 1 мс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5943600" y="3090672"/>
            <a:ext cx="54864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300" dirty="0">
                <a:solidFill>
                  <a:srgbClr val="4D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Туннель на сетевом уровне. Прикладной трафик не разбирается и не проксируется — задержку даёт только сеть до ближайшего узла.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731520" y="4069080"/>
            <a:ext cx="10698480" cy="0"/>
          </a:xfrm>
          <a:prstGeom prst="line">
            <a:avLst/>
          </a:prstGeom>
          <a:noFill/>
          <a:ln w="9525">
            <a:solidFill>
              <a:srgbClr val="EBEAE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58952" y="4315968"/>
            <a:ext cx="274320" cy="274320"/>
          </a:xfrm>
          <a:prstGeom prst="ellipse">
            <a:avLst/>
          </a:prstGeom>
          <a:solidFill>
            <a:srgbClr val="35746E"/>
          </a:solidFill>
          <a:ln w="12700">
            <a:solidFill>
              <a:srgbClr val="35746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280160" y="4169664"/>
            <a:ext cx="4297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Полносвязная mesh-топология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5943600" y="4169664"/>
            <a:ext cx="54864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300" dirty="0">
                <a:solidFill>
                  <a:srgbClr val="4D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Каждый узел соединён с каждым. Трафик идёт между площадками напрямую, без центрального шлюза: нет единой точки отказа и ограничения по полосе.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731520" y="5148072"/>
            <a:ext cx="10698480" cy="0"/>
          </a:xfrm>
          <a:prstGeom prst="line">
            <a:avLst/>
          </a:prstGeom>
          <a:noFill/>
          <a:ln w="9525">
            <a:solidFill>
              <a:srgbClr val="EBEA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58952" y="5394960"/>
            <a:ext cx="274320" cy="274320"/>
          </a:xfrm>
          <a:prstGeom prst="ellipse">
            <a:avLst/>
          </a:prstGeom>
          <a:solidFill>
            <a:srgbClr val="35746E"/>
          </a:solidFill>
          <a:ln w="12700">
            <a:solidFill>
              <a:srgbClr val="35746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280160" y="5248656"/>
            <a:ext cx="4297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без постоянной сигнатуры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5943600" y="5248656"/>
            <a:ext cx="54864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300" dirty="0">
                <a:solidFill>
                  <a:srgbClr val="4D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Собственный UDP-протокол. Параметры уникальны для каждой инсталляции, поэтому правило DPI пришлось бы создавать против вашей сети отдельно.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5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19456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3574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ПРИНЦИП РАБОТЫ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31520" y="585216"/>
            <a:ext cx="10698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800"/>
              </a:lnSpc>
              <a:buNone/>
            </a:pPr>
            <a:r>
              <a:rPr lang="en-US" sz="3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ресурс получает трафик из нужной страны</a:t>
            </a:r>
            <a:endParaRPr lang="en-US" sz="3200" dirty="0"/>
          </a:p>
        </p:txBody>
      </p:sp>
      <p:pic>
        <p:nvPicPr>
          <p:cNvPr id="4" name="Image 0" descr="/home/claude/mesh-fig-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37360" y="1664208"/>
            <a:ext cx="8686800" cy="3525487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31520" y="5577840"/>
            <a:ext cx="10698480" cy="0"/>
          </a:xfrm>
          <a:prstGeom prst="line">
            <a:avLst/>
          </a:prstGeom>
          <a:noFill/>
          <a:ln w="9525">
            <a:solidFill>
              <a:srgbClr val="EBEAE5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5742432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Сотрудник подключается один раз, к ближайшему узлу. Дальше маркетплейс получает обращение из России, банк — из Франции, внешние сервисы — из США. Одновременно, без ручного переключения.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5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19456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3574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ГЛАВНАЯ ВОЗМОЖНОСТЬ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31520" y="585216"/>
            <a:ext cx="10698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800"/>
              </a:lnSpc>
              <a:buNone/>
            </a:pPr>
            <a:r>
              <a:rPr lang="en-US" sz="3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задаётся одним правилом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04088" y="2212848"/>
            <a:ext cx="6729984" cy="2436284"/>
          </a:xfrm>
          <a:prstGeom prst="rect">
            <a:avLst/>
          </a:prstGeom>
          <a:solidFill>
            <a:srgbClr val="FFFFFF"/>
          </a:solidFill>
          <a:ln w="9525">
            <a:solidFill>
              <a:srgbClr val="D5D3CC"/>
            </a:solidFill>
            <a:prstDash val="solid"/>
          </a:ln>
        </p:spPr>
      </p:sp>
      <p:pic>
        <p:nvPicPr>
          <p:cNvPr id="5" name="Image 0" descr="/home/claude/georu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240280"/>
            <a:ext cx="6675120" cy="23814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31520" y="1847088"/>
            <a:ext cx="6675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Диапазон IP, ISO-код страны, узел выхода — и сохранить.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731520" y="4846320"/>
            <a:ext cx="6675120" cy="868680"/>
          </a:xfrm>
          <a:prstGeom prst="rect">
            <a:avLst/>
          </a:prstGeom>
          <a:solidFill>
            <a:srgbClr val="35746E"/>
          </a:solidFill>
          <a:ln w="12700">
            <a:solidFill>
              <a:srgbClr val="35746E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97280" y="4974336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Указали IP — трафик пошёл через нужный узел.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097280" y="530352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FE0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Правила поставляются из коробки и редактируются под ваши задачи.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7680960" y="225856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3574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8229600" y="224028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Готово к работе сразу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8229600" y="2660904"/>
            <a:ext cx="3200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4D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Правила поставляются заполненными. Маршрутизация работает с первого дня.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7680960" y="355701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3574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8229600" y="353872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Переопределение вручную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8229600" y="3959352"/>
            <a:ext cx="3200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4D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Любой диапазон направляется на выбранный узел поверх базовых значений.</a:t>
            </a:r>
            <a:endParaRPr lang="en-US" sz="1250" dirty="0"/>
          </a:p>
        </p:txBody>
      </p:sp>
      <p:sp>
        <p:nvSpPr>
          <p:cNvPr id="16" name="Text 13"/>
          <p:cNvSpPr/>
          <p:nvPr/>
        </p:nvSpPr>
        <p:spPr>
          <a:xfrm>
            <a:off x="7680960" y="4855464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3574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8229600" y="4837176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Применяется мгновенно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8229600" y="5257800"/>
            <a:ext cx="3200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4D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Правило попадает в таблицу ядра сразу. Сессии не разрываются.</a:t>
            </a:r>
            <a:endParaRPr lang="en-US" sz="1250" dirty="0"/>
          </a:p>
        </p:txBody>
      </p:sp>
      <p:sp>
        <p:nvSpPr>
          <p:cNvPr id="19" name="Text 16"/>
          <p:cNvSpPr/>
          <p:nvPr/>
        </p:nvSpPr>
        <p:spPr>
          <a:xfrm>
            <a:off x="731520" y="5897880"/>
            <a:ext cx="10698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Географию маршрутизации задаёт администратор — в браузере, за секунды.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5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19456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3574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ИНЖЕНЕРНЫЕ ХАРАКТЕРИСТИКИ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31520" y="585216"/>
            <a:ext cx="10698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800"/>
              </a:lnSpc>
              <a:buNone/>
            </a:pPr>
            <a:r>
              <a:rPr lang="en-US" sz="3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Производительность и требования к внедрению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2194560"/>
            <a:ext cx="2423160" cy="0"/>
          </a:xfrm>
          <a:prstGeom prst="line">
            <a:avLst/>
          </a:prstGeom>
          <a:noFill/>
          <a:ln w="28575">
            <a:solidFill>
              <a:srgbClr val="35746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2304288"/>
            <a:ext cx="2423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нс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731520" y="3035808"/>
            <a:ext cx="2423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3574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маршрута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31520" y="3547872"/>
            <a:ext cx="24231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300" dirty="0">
                <a:solidFill>
                  <a:srgbClr val="4D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Таблица O(1) в ядре Linux. Решение по пакету принимается за наносекунды.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474720" y="2194560"/>
            <a:ext cx="2423160" cy="0"/>
          </a:xfrm>
          <a:prstGeom prst="line">
            <a:avLst/>
          </a:prstGeom>
          <a:noFill/>
          <a:ln w="28575">
            <a:solidFill>
              <a:srgbClr val="35746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2304288"/>
            <a:ext cx="2423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O(1)</a:t>
            </a:r>
            <a:endParaRPr lang="en-US" sz="3000" dirty="0"/>
          </a:p>
        </p:txBody>
      </p:sp>
      <p:sp>
        <p:nvSpPr>
          <p:cNvPr id="10" name="Text 8"/>
          <p:cNvSpPr/>
          <p:nvPr/>
        </p:nvSpPr>
        <p:spPr>
          <a:xfrm>
            <a:off x="3474720" y="3035808"/>
            <a:ext cx="2423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3574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474720" y="3547872"/>
            <a:ext cx="24231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300" dirty="0">
                <a:solidFill>
                  <a:srgbClr val="4D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Скорость не падает с ростом числа правил. Тысяча правил работает как одно.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217920" y="2194560"/>
            <a:ext cx="2423160" cy="0"/>
          </a:xfrm>
          <a:prstGeom prst="line">
            <a:avLst/>
          </a:prstGeom>
          <a:noFill/>
          <a:ln w="28575">
            <a:solidFill>
              <a:srgbClr val="35746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17920" y="2304288"/>
            <a:ext cx="2423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&lt; 1 мс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6217920" y="3035808"/>
            <a:ext cx="2423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3574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Оверхед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217920" y="3547872"/>
            <a:ext cx="24231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300" dirty="0">
                <a:solidFill>
                  <a:srgbClr val="4D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Всё, что решение добавляет к соединению. Практически — только сеть до узла.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8961120" y="2194560"/>
            <a:ext cx="2423160" cy="0"/>
          </a:xfrm>
          <a:prstGeom prst="line">
            <a:avLst/>
          </a:prstGeom>
          <a:noFill/>
          <a:ln w="28575">
            <a:solidFill>
              <a:srgbClr val="35746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961120" y="2304288"/>
            <a:ext cx="2423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10 МБ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8961120" y="3035808"/>
            <a:ext cx="2423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3574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ОЗУ на узел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8961120" y="3547872"/>
            <a:ext cx="24231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300" dirty="0">
                <a:solidFill>
                  <a:srgbClr val="4D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зависимости от количества правил. До 4 ГБ при загрузке всех IP планеты (поставляется из коробки).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731520" y="5440680"/>
            <a:ext cx="10698480" cy="0"/>
          </a:xfrm>
          <a:prstGeom prst="line">
            <a:avLst/>
          </a:prstGeom>
          <a:noFill/>
          <a:ln w="9525">
            <a:solidFill>
              <a:srgbClr val="EBEAE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31520" y="562356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Поставляется исполняемым файлом или готовым образом. Требования к ресурсам зависят только от числа правил — отдельное оборудование не требуется.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5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19456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3574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УПРАВЛЕНИЕ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31520" y="585216"/>
            <a:ext cx="10698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800"/>
              </a:lnSpc>
              <a:buNone/>
            </a:pPr>
            <a:r>
              <a:rPr lang="en-US" sz="3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 Dashboard: сеть настраивает администратор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731520" y="19202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Все объекты сети создаются и изменяются в браузере. Изменения вступают в силу мгновенно.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731520" y="2560320"/>
            <a:ext cx="5257800" cy="1417320"/>
          </a:xfrm>
          <a:prstGeom prst="rect">
            <a:avLst/>
          </a:prstGeom>
          <a:solidFill>
            <a:srgbClr val="FFFFFF"/>
          </a:solidFill>
          <a:ln w="9525">
            <a:solidFill>
              <a:srgbClr val="D5D3C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97280" y="2779776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97280" y="3218688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4D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Правила по назначению: подсеть, домен, сервис. Каждое привязано к своему узлу выхода.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172200" y="2560320"/>
            <a:ext cx="5257800" cy="1417320"/>
          </a:xfrm>
          <a:prstGeom prst="rect">
            <a:avLst/>
          </a:prstGeom>
          <a:solidFill>
            <a:srgbClr val="FFFFFF"/>
          </a:solidFill>
          <a:ln w="9525">
            <a:solidFill>
              <a:srgbClr val="D5D3C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537960" y="2779776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537960" y="3218688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4D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не заворачивается в туннель: внутренние ресурсы, платёжные системы, локальные подсети.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731520" y="4206240"/>
            <a:ext cx="5257800" cy="1417320"/>
          </a:xfrm>
          <a:prstGeom prst="rect">
            <a:avLst/>
          </a:prstGeom>
          <a:solidFill>
            <a:srgbClr val="FFFFFF"/>
          </a:solidFill>
          <a:ln w="9525">
            <a:solidFill>
              <a:srgbClr val="D5D3C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97280" y="4425696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Серверы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097280" y="4864608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4D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Узлы сети. Развёртывание, отключение и привязка к стране — из интерфейса.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172200" y="4206240"/>
            <a:ext cx="5257800" cy="1417320"/>
          </a:xfrm>
          <a:prstGeom prst="rect">
            <a:avLst/>
          </a:prstGeom>
          <a:solidFill>
            <a:srgbClr val="FFFFFF"/>
          </a:solidFill>
          <a:ln w="9525">
            <a:solidFill>
              <a:srgbClr val="D5D3C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37960" y="4425696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Устройства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6537960" y="4864608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4D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Компьютеры и серверы сотрудников. Отдельный профиль маршрутизации на устройство или группу.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5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19456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3574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СРАВНЕНИЕ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31520" y="585216"/>
            <a:ext cx="10698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800"/>
              </a:lnSpc>
              <a:buNone/>
            </a:pPr>
            <a:r>
              <a:rPr lang="en-US" sz="3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от Tailscale</a:t>
            </a:r>
            <a:endParaRPr lang="en-US" sz="3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1874520"/>
          <a:ext cx="1069848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3977640"/>
                <a:gridCol w="3977640"/>
              </a:tblGrid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/>
                    </a:p>
                  </a:txBody>
                  <a:tcPr marL="127000" marR="127000" marT="101600" marB="101600" anchor="ctr">
                    <a:lnL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4D556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TAILSCALE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 anchor="ctr">
                    <a:lnL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AE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WAITREX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 anchor="ctr">
                    <a:lnL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746E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Транспорт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 anchor="ctr">
                    <a:lnL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4D556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WireGuard — фиксированная сигнатура соединения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01600" marB="101600" anchor="ctr">
                    <a:lnL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Собственный UDP, параметры уникальны для инсталляции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01600" marB="101600" anchor="ctr">
                    <a:lnL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Сети с DPI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 anchor="ctr">
                    <a:lnL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4D556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Детектируется базовым правилом, туннель не поднимается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01600" marB="101600" anchor="ctr">
                    <a:lnL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Постоянной сигнатуры нет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01600" marB="101600" anchor="ctr">
                    <a:lnL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Узел выхода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 anchor="ctr">
                    <a:lnL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4D556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Exit node выбирается вручную, один на устройство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01600" marB="101600" anchor="ctr">
                    <a:lnL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Определяется назначением трафика автоматически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01600" marB="101600" anchor="ctr">
                    <a:lnL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Управление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 anchor="ctr">
                    <a:lnL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4D556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Файл политик ACL и консоль на узлах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01600" marB="101600" anchor="ctr">
                    <a:lnL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SPA Dashboard, правила под диапазон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01600" marB="101600" anchor="ctr">
                    <a:lnL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Распределение нагрузки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 anchor="ctr">
                    <a:lnL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4D556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Один exit node на устройство — трафик концентрируется, нужен отдельный балансировщик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01600" marB="101600" anchor="ctr">
                    <a:lnL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Распределяется правилами: чем их больше, тем равномернее по узлам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01600" marB="101600" anchor="ctr">
                    <a:lnL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Размещение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 anchor="ctr">
                    <a:lnL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4D556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SaaS-координатор; self-hosted только через сторонний Headscale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01600" marB="101600" anchor="ctr">
                    <a:lnL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Полностью в вашем контуре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01600" marB="101600" anchor="ctr">
                    <a:lnL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5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19456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3574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ПРИМЕНЕНИЕ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31520" y="585216"/>
            <a:ext cx="10698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800"/>
              </a:lnSpc>
              <a:buNone/>
            </a:pPr>
            <a:r>
              <a:rPr lang="en-US" sz="3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сектор и компании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1965960"/>
            <a:ext cx="2423160" cy="3337560"/>
          </a:xfrm>
          <a:prstGeom prst="rect">
            <a:avLst/>
          </a:prstGeom>
          <a:solidFill>
            <a:srgbClr val="FFFFFF"/>
          </a:solidFill>
          <a:ln w="9525">
            <a:solidFill>
              <a:srgbClr val="D5D3C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05840" y="2286000"/>
            <a:ext cx="502920" cy="0"/>
          </a:xfrm>
          <a:prstGeom prst="line">
            <a:avLst/>
          </a:prstGeom>
          <a:noFill/>
          <a:ln w="31750">
            <a:solidFill>
              <a:srgbClr val="35746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05840" y="251460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контроль</a:t>
            </a:r>
            <a:endParaRPr lang="en-US" sz="150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контуром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005840" y="3429000"/>
            <a:ext cx="19202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4D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Всё разворачивается внутри организации. Ключи, узлы и трафик не покидают периметр, сторонний оператор в схеме не участвует.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3474720" y="1965960"/>
            <a:ext cx="2423160" cy="3337560"/>
          </a:xfrm>
          <a:prstGeom prst="rect">
            <a:avLst/>
          </a:prstGeom>
          <a:solidFill>
            <a:srgbClr val="FFFFFF"/>
          </a:solidFill>
          <a:ln w="9525">
            <a:solidFill>
              <a:srgbClr val="D5D3C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749040" y="2286000"/>
            <a:ext cx="502920" cy="0"/>
          </a:xfrm>
          <a:prstGeom prst="line">
            <a:avLst/>
          </a:prstGeom>
          <a:noFill/>
          <a:ln w="31750">
            <a:solidFill>
              <a:srgbClr val="35746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749040" y="251460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сетях</a:t>
            </a:r>
            <a:endParaRPr lang="en-US" sz="150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DPI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749040" y="3429000"/>
            <a:ext cx="19202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4D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Устойчивая связь там, где стандартные корпоративные туннели не поднимаются: филиалы, командировки, подрядчики.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217920" y="1965960"/>
            <a:ext cx="2423160" cy="3337560"/>
          </a:xfrm>
          <a:prstGeom prst="rect">
            <a:avLst/>
          </a:prstGeom>
          <a:solidFill>
            <a:srgbClr val="FFFFFF"/>
          </a:solidFill>
          <a:ln w="9525">
            <a:solidFill>
              <a:srgbClr val="D5D3C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492240" y="2286000"/>
            <a:ext cx="502920" cy="0"/>
          </a:xfrm>
          <a:prstGeom prst="line">
            <a:avLst/>
          </a:prstGeom>
          <a:noFill/>
          <a:ln w="31750">
            <a:solidFill>
              <a:srgbClr val="35746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92240" y="251460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Площадки</a:t>
            </a:r>
            <a:endParaRPr lang="en-US" sz="150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странах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492240" y="3429000"/>
            <a:ext cx="19202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4D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Прямая связность между офисами и ДЦ поверх обычного интернета, без аренды выделенных каналов.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961120" y="1965960"/>
            <a:ext cx="2423160" cy="3337560"/>
          </a:xfrm>
          <a:prstGeom prst="rect">
            <a:avLst/>
          </a:prstGeom>
          <a:solidFill>
            <a:srgbClr val="FFFFFF"/>
          </a:solidFill>
          <a:ln w="9525">
            <a:solidFill>
              <a:srgbClr val="D5D3C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235440" y="2286000"/>
            <a:ext cx="502920" cy="0"/>
          </a:xfrm>
          <a:prstGeom prst="line">
            <a:avLst/>
          </a:prstGeom>
          <a:noFill/>
          <a:ln w="31750">
            <a:solidFill>
              <a:srgbClr val="35746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235440" y="251460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Сервисы, привязанные</a:t>
            </a:r>
            <a:endParaRPr lang="en-US" sz="150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юрисдикции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9235440" y="3429000"/>
            <a:ext cx="19202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4D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Доступ к ресурсам, работающим только из определённой страны: банки, платёжные системы, государственные порталы.</a:t>
            </a:r>
            <a:endParaRPr lang="en-US" sz="1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5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19456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3574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ПРИМЕРЫ ИСПОЛЬЗОВАНИЯ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31520" y="585216"/>
            <a:ext cx="10698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800"/>
              </a:lnSpc>
              <a:buNone/>
            </a:pPr>
            <a:r>
              <a:rPr lang="en-US" sz="3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отрасли, три задачи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1783080"/>
            <a:ext cx="3291840" cy="4434840"/>
          </a:xfrm>
          <a:prstGeom prst="rect">
            <a:avLst/>
          </a:prstGeom>
          <a:solidFill>
            <a:srgbClr val="FFFFFF"/>
          </a:solidFill>
          <a:ln w="9525">
            <a:solidFill>
              <a:srgbClr val="D5D3C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520" y="1783080"/>
            <a:ext cx="3291840" cy="566928"/>
          </a:xfrm>
          <a:prstGeom prst="rect">
            <a:avLst/>
          </a:prstGeom>
          <a:solidFill>
            <a:srgbClr val="35746E"/>
          </a:solidFill>
          <a:ln w="12700">
            <a:solidFill>
              <a:srgbClr val="35746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05840" y="1783080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IP-телефония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251460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4D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Боль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1005840" y="2788920"/>
            <a:ext cx="2743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4D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Филиалы подключены звездой: RTP между двумя филиалами идёт через центральный узел и обратно. Лишний RTT и двойной расход полосы на хабе. Плюс SIP за NAT — ALG на CPE ломает регистрацию.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1005840" y="4224528"/>
            <a:ext cx="2743200" cy="0"/>
          </a:xfrm>
          <a:prstGeom prst="line">
            <a:avLst/>
          </a:prstGeom>
          <a:noFill/>
          <a:ln w="9525">
            <a:solidFill>
              <a:srgbClr val="D5D3C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05840" y="434340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3574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закрывает Mesh VPN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1005840" y="4617720"/>
            <a:ext cx="27432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Полносвязный mesh: RTP идёт филиал ↔ филиал напрямую, без разворота через хаб. Overlay-адресация L3 — NAT в цепочке нет, ALG нечего ломать.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343400" y="1783080"/>
            <a:ext cx="3291840" cy="4434840"/>
          </a:xfrm>
          <a:prstGeom prst="rect">
            <a:avLst/>
          </a:prstGeom>
          <a:solidFill>
            <a:srgbClr val="FFFFFF"/>
          </a:solidFill>
          <a:ln w="9525">
            <a:solidFill>
              <a:srgbClr val="D5D3C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343400" y="1783080"/>
            <a:ext cx="3291840" cy="566928"/>
          </a:xfrm>
          <a:prstGeom prst="rect">
            <a:avLst/>
          </a:prstGeom>
          <a:solidFill>
            <a:srgbClr val="35746E"/>
          </a:solidFill>
          <a:ln w="12700">
            <a:solidFill>
              <a:srgbClr val="35746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617720" y="1783080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Видеонаблюдение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617720" y="251460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4D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Боль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617720" y="2788920"/>
            <a:ext cx="2743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4D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Доступ к объектам делают пробросом портов — RTSP и ONVIF торчат наружу. Альтернатива — P2P-облако вендора, то есть видео уходит третьей стороне. Потоки со всех объектов сходятся на одном шлюзе.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617720" y="4224528"/>
            <a:ext cx="2743200" cy="0"/>
          </a:xfrm>
          <a:prstGeom prst="line">
            <a:avLst/>
          </a:prstGeom>
          <a:noFill/>
          <a:ln w="9525">
            <a:solidFill>
              <a:srgbClr val="D5D3C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617720" y="434340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3574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закрывает Mesh VPN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4617720" y="4617720"/>
            <a:ext cx="27432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Объект и пункт наблюдения — узлы одной сети, публикация портов не нужна. Поток идёт с объекта на NVR напрямую, полоса шлюза не суммируется. Видео не покидает контур.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7955280" y="1783080"/>
            <a:ext cx="3291840" cy="4434840"/>
          </a:xfrm>
          <a:prstGeom prst="rect">
            <a:avLst/>
          </a:prstGeom>
          <a:solidFill>
            <a:srgbClr val="FFFFFF"/>
          </a:solidFill>
          <a:ln w="9525">
            <a:solidFill>
              <a:srgbClr val="D5D3CC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955280" y="1783080"/>
            <a:ext cx="3291840" cy="566928"/>
          </a:xfrm>
          <a:prstGeom prst="rect">
            <a:avLst/>
          </a:prstGeom>
          <a:solidFill>
            <a:srgbClr val="35746E"/>
          </a:solidFill>
          <a:ln w="12700">
            <a:solidFill>
              <a:srgbClr val="35746E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229600" y="1783080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Филиальная сеть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229600" y="251460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4D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Боль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8229600" y="2788920"/>
            <a:ext cx="2743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4D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каждой точке — VPN-шлюз: купить, настроить, обслуживать выездом. Каналы арендуются отдельно. Трафик касс, эквайринга и бэк-офиса идёт по одному каналу без разделения.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8229600" y="4224528"/>
            <a:ext cx="2743200" cy="0"/>
          </a:xfrm>
          <a:prstGeom prst="line">
            <a:avLst/>
          </a:prstGeom>
          <a:noFill/>
          <a:ln w="9525">
            <a:solidFill>
              <a:srgbClr val="D5D3CC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229600" y="434340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3574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закрывает Mesh VPN</a:t>
            </a:r>
            <a:endParaRPr lang="en-US" sz="1150" dirty="0"/>
          </a:p>
        </p:txBody>
      </p:sp>
      <p:sp>
        <p:nvSpPr>
          <p:cNvPr id="27" name="Text 25"/>
          <p:cNvSpPr/>
          <p:nvPr/>
        </p:nvSpPr>
        <p:spPr>
          <a:xfrm>
            <a:off x="8229600" y="4617720"/>
            <a:ext cx="27432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Узел — процесс на уже стоящем оборудовании: Linux, Docker или Kubernetes. Маршруты и исключения разделяют трафик касс, эквайринга и учётной системы — это сегментация, которой PCI DSS сокращает область оценки.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731520" y="621792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4D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Общий механизм во всех трёх случаях: прямая связность узел ↔ узел вместо звезды через центральный шлюз.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5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19456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3574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ВНЕДРЕНИЕ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31520" y="585216"/>
            <a:ext cx="10698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800"/>
              </a:lnSpc>
              <a:buNone/>
            </a:pPr>
            <a:r>
              <a:rPr lang="en-US" sz="3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— минуты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566928" cy="566928"/>
          </a:xfrm>
          <a:prstGeom prst="ellipse">
            <a:avLst/>
          </a:prstGeom>
          <a:solidFill>
            <a:srgbClr val="35746E"/>
          </a:solidFill>
          <a:ln>
            <a:solidFill>
              <a:srgbClr val="35746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600200" y="2157984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Развёртывание узла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0" y="2157984"/>
            <a:ext cx="6400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4D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Пару кликов в дашборде для добавления нового узла — нужен только пароль или публичный ключ. Исполняемый файл, образ для Docker или Kubernetes. Действующая инфраструктура не затрагивается.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731520" y="3003120"/>
            <a:ext cx="566928" cy="566928"/>
          </a:xfrm>
          <a:prstGeom prst="ellipse">
            <a:avLst/>
          </a:prstGeom>
          <a:solidFill>
            <a:srgbClr val="35746E"/>
          </a:solidFill>
          <a:ln>
            <a:solidFill>
              <a:srgbClr val="35746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600200" y="3057984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Настройка правил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029200" y="3057984"/>
            <a:ext cx="6400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4D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Маршруты, исключения и узлы выхода задаются в дашборде под сервисы и географию организации.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731520" y="3903120"/>
            <a:ext cx="566928" cy="566928"/>
          </a:xfrm>
          <a:prstGeom prst="ellipse">
            <a:avLst/>
          </a:prstGeom>
          <a:solidFill>
            <a:srgbClr val="35746E"/>
          </a:solidFill>
          <a:ln>
            <a:solidFill>
              <a:srgbClr val="35746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600200" y="3957984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Подключение устройств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5029200" y="3957984"/>
            <a:ext cx="6400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4D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Устройства подключаются одним нажатием кнопки в приложении через QR-код, email или социальные логины.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731520" y="4803120"/>
            <a:ext cx="566928" cy="566928"/>
          </a:xfrm>
          <a:prstGeom prst="ellipse">
            <a:avLst/>
          </a:prstGeom>
          <a:solidFill>
            <a:srgbClr val="35746E"/>
          </a:solidFill>
          <a:ln>
            <a:solidFill>
              <a:srgbClr val="35746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600200" y="4857984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интеграция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5029200" y="4857984"/>
            <a:ext cx="6400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4D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Полноценный REST API для программного управления всей системой. С документацией и возможностью расширения.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731520" y="5577840"/>
            <a:ext cx="10698480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D5D3C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97280" y="568756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D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Платформы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097280" y="596188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Windows · macOS · Linux · iOS · Android · Android TV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5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19456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3574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КОНТАКТЫ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31520" y="585216"/>
            <a:ext cx="10698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800"/>
              </a:lnSpc>
              <a:buNone/>
            </a:pPr>
            <a:r>
              <a:rPr lang="en-US" sz="3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Mesh VPN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731520" y="1965960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4D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Развернём на вашей инфраструктуре и настроим под ваши сервисы и географию.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31520" y="2743200"/>
            <a:ext cx="10698480" cy="0"/>
          </a:xfrm>
          <a:prstGeom prst="line">
            <a:avLst/>
          </a:prstGeom>
          <a:noFill/>
          <a:ln w="9525">
            <a:solidFill>
              <a:srgbClr val="D5D3C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306324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574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Почта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731520" y="3401568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info@waitrex.io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4480560" y="306324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574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Сайт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4480560" y="3401568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waitrex.io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731520" y="4114800"/>
            <a:ext cx="10698480" cy="0"/>
          </a:xfrm>
          <a:prstGeom prst="line">
            <a:avLst/>
          </a:prstGeom>
          <a:noFill/>
          <a:ln w="9525">
            <a:solidFill>
              <a:srgbClr val="D5D3C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31520" y="562356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Waitrex Systems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731520" y="603504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D55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IT-инфраструктура и DevSecOps-решения для бизнеса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Waitrex Mesh VPN</dc:title>
  <dc:subject>PptxGenJS Presentation</dc:subject>
  <dc:creator>PptxGenJS</dc:creator>
  <cp:lastModifiedBy>PptxGenJS</cp:lastModifiedBy>
  <cp:revision>1</cp:revision>
  <dcterms:created xsi:type="dcterms:W3CDTF">2026-08-06T17:01:42Z</dcterms:created>
  <dcterms:modified xsi:type="dcterms:W3CDTF">2026-08-06T17:01:42Z</dcterms:modified>
</cp:coreProperties>
</file>